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 angle exterior view of a modern building facade covered with aluminum discs under a clear, blue sky"/>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125" name="Low 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126" name="View from inside a modern white building with glass panels, looking up to a bright, partly cloudy sky"/>
          <p:cNvSpPr/>
          <p:nvPr>
            <p:ph type="pic" idx="23"/>
          </p:nvPr>
        </p:nvSpPr>
        <p:spPr>
          <a:xfrm>
            <a:off x="-124635" y="1270000"/>
            <a:ext cx="16840169" cy="11243712"/>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34" name="Low angle view of the Azadi Tower in Tehran, Iran against a clear, bright sky"/>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 stairs and a clear, blue sky"/>
          <p:cNvSpPr/>
          <p:nvPr>
            <p:ph type="pic" idx="21"/>
          </p:nvPr>
        </p:nvSpPr>
        <p:spPr>
          <a:xfrm>
            <a:off x="0" y="-1270000"/>
            <a:ext cx="24384000" cy="16272934"/>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Small section of a modern shell bridge in Qingdao, Shandong, China with a partly cloudy sky above"/>
          <p:cNvSpPr/>
          <p:nvPr>
            <p:ph type="pic" idx="22"/>
          </p:nvPr>
        </p:nvSpPr>
        <p:spPr>
          <a:xfrm>
            <a:off x="9271000" y="1263848"/>
            <a:ext cx="16773843"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1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Mahat Sabina 5119590100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Mahat Sabina 51195901001</a:t>
            </a:r>
          </a:p>
        </p:txBody>
      </p:sp>
      <p:sp>
        <p:nvSpPr>
          <p:cNvPr id="152" name="ASK ME ANYTHING: A SIMPLE STRATEGY FOR PROMPTING LANGUAGE MODELS"/>
          <p:cNvSpPr txBox="1"/>
          <p:nvPr>
            <p:ph type="ctrTitle"/>
          </p:nvPr>
        </p:nvSpPr>
        <p:spPr>
          <a:prstGeom prst="rect">
            <a:avLst/>
          </a:prstGeom>
        </p:spPr>
        <p:txBody>
          <a:bodyPr/>
          <a:lstStyle>
            <a:lvl1pPr algn="ctr" defTabSz="457200">
              <a:lnSpc>
                <a:spcPct val="100000"/>
              </a:lnSpc>
              <a:spcBef>
                <a:spcPts val="1200"/>
              </a:spcBef>
              <a:defRPr spc="0" sz="5766">
                <a:latin typeface="Times Roman"/>
                <a:ea typeface="Times Roman"/>
                <a:cs typeface="Times Roman"/>
                <a:sym typeface="Times Roman"/>
              </a:defRPr>
            </a:lvl1pPr>
          </a:lstStyle>
          <a:p>
            <a:pPr/>
            <a:r>
              <a:t>ASK ME ANYTHING: A SIMPLE STRATEGY FOR PROMPTING LANGUAGE MODELS</a:t>
            </a:r>
          </a:p>
        </p:txBody>
      </p:sp>
      <p:sp>
        <p:nvSpPr>
          <p:cNvPr id="153" name="Simran Arora1,∗ , Avanika Narayan1,∗, Mayee F. Chen1, Laurel Orr1, Neel Guha1, Kush Bhatia1, Ines Chami2, Frederic Sala3, and Christopher Ré1…"/>
          <p:cNvSpPr txBox="1"/>
          <p:nvPr>
            <p:ph type="subTitle" sz="half" idx="1"/>
          </p:nvPr>
        </p:nvSpPr>
        <p:spPr>
          <a:xfrm>
            <a:off x="1206500" y="7531248"/>
            <a:ext cx="21971000" cy="3566554"/>
          </a:xfrm>
          <a:prstGeom prst="rect">
            <a:avLst/>
          </a:prstGeom>
        </p:spPr>
        <p:txBody>
          <a:bodyPr/>
          <a:lstStyle/>
          <a:p>
            <a:pPr algn="ctr" defTabSz="370331">
              <a:spcBef>
                <a:spcPts val="900"/>
              </a:spcBef>
              <a:defRPr b="0" sz="2862">
                <a:latin typeface="Times Roman"/>
                <a:ea typeface="Times Roman"/>
                <a:cs typeface="Times Roman"/>
                <a:sym typeface="Times Roman"/>
              </a:defRPr>
            </a:pPr>
            <a:r>
              <a:t>Simran Arora</a:t>
            </a:r>
            <a:r>
              <a:rPr baseline="18634"/>
              <a:t>1,</a:t>
            </a:r>
            <a:r>
              <a:rPr baseline="32611"/>
              <a:t>∗ </a:t>
            </a:r>
            <a:r>
              <a:t>, Avanika Narayan</a:t>
            </a:r>
            <a:r>
              <a:rPr baseline="18634"/>
              <a:t>1,</a:t>
            </a:r>
            <a:r>
              <a:rPr baseline="32611"/>
              <a:t>∗</a:t>
            </a:r>
            <a:r>
              <a:t>, Mayee F. Chen</a:t>
            </a:r>
            <a:r>
              <a:rPr baseline="18634"/>
              <a:t>1</a:t>
            </a:r>
            <a:r>
              <a:t>, Laurel Orr</a:t>
            </a:r>
            <a:r>
              <a:rPr baseline="18634"/>
              <a:t>1</a:t>
            </a:r>
            <a:r>
              <a:t>, Neel Guha</a:t>
            </a:r>
            <a:r>
              <a:rPr baseline="18634"/>
              <a:t>1</a:t>
            </a:r>
            <a:r>
              <a:t>, Kush Bhatia</a:t>
            </a:r>
            <a:r>
              <a:rPr baseline="18634"/>
              <a:t>1</a:t>
            </a:r>
            <a:r>
              <a:t>, Ines Chami</a:t>
            </a:r>
            <a:r>
              <a:rPr baseline="18634"/>
              <a:t>2</a:t>
            </a:r>
            <a:r>
              <a:t>, Frederic Sala</a:t>
            </a:r>
            <a:r>
              <a:rPr baseline="18634"/>
              <a:t>3</a:t>
            </a:r>
            <a:r>
              <a:t>, and Christopher Ré</a:t>
            </a:r>
            <a:r>
              <a:rPr baseline="18634"/>
              <a:t>1</a:t>
            </a:r>
          </a:p>
          <a:p>
            <a:pPr algn="ctr" defTabSz="370331">
              <a:spcBef>
                <a:spcPts val="900"/>
              </a:spcBef>
              <a:defRPr b="0" sz="2862">
                <a:latin typeface="Times Roman"/>
                <a:ea typeface="Times Roman"/>
                <a:cs typeface="Times Roman"/>
                <a:sym typeface="Times Roman"/>
              </a:defRPr>
            </a:pPr>
            <a:r>
              <a:rPr baseline="18634"/>
              <a:t>1</a:t>
            </a:r>
            <a:r>
              <a:t>Stanford University</a:t>
            </a:r>
          </a:p>
          <a:p>
            <a:pPr algn="ctr" defTabSz="370331">
              <a:spcBef>
                <a:spcPts val="900"/>
              </a:spcBef>
              <a:defRPr b="0" sz="2862">
                <a:latin typeface="Times Roman"/>
                <a:ea typeface="Times Roman"/>
                <a:cs typeface="Times Roman"/>
                <a:sym typeface="Times Roman"/>
              </a:defRPr>
            </a:pPr>
            <a:r>
              <a:t> </a:t>
            </a:r>
            <a:r>
              <a:rPr baseline="18634"/>
              <a:t>2</a:t>
            </a:r>
            <a:r>
              <a:t>Numbers Station</a:t>
            </a:r>
          </a:p>
          <a:p>
            <a:pPr algn="ctr" defTabSz="370331">
              <a:spcBef>
                <a:spcPts val="900"/>
              </a:spcBef>
              <a:defRPr b="0" sz="2862">
                <a:latin typeface="Times Roman"/>
                <a:ea typeface="Times Roman"/>
                <a:cs typeface="Times Roman"/>
                <a:sym typeface="Times Roman"/>
              </a:defRPr>
            </a:pPr>
            <a:r>
              <a:t> </a:t>
            </a:r>
            <a:r>
              <a:rPr baseline="18634"/>
              <a:t>3</a:t>
            </a:r>
            <a:r>
              <a:t>University of Wisconsin-Madison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ASK ME ANYTHING PROMPTING"/>
          <p:cNvSpPr txBox="1"/>
          <p:nvPr>
            <p:ph type="title" idx="4294967295"/>
          </p:nvPr>
        </p:nvSpPr>
        <p:spPr>
          <a:xfrm>
            <a:off x="1206500" y="1079500"/>
            <a:ext cx="21971000" cy="1434949"/>
          </a:xfrm>
          <a:prstGeom prst="rect">
            <a:avLst/>
          </a:prstGeom>
        </p:spPr>
        <p:txBody>
          <a:bodyPr/>
          <a:lstStyle>
            <a:lvl1pPr algn="ctr">
              <a:defRPr spc="-140" sz="7000"/>
            </a:lvl1pPr>
          </a:lstStyle>
          <a:p>
            <a:pPr/>
            <a:r>
              <a:t>ASK ME ANYTHING PROMPTING</a:t>
            </a:r>
          </a:p>
        </p:txBody>
      </p:sp>
      <p:sp>
        <p:nvSpPr>
          <p:cNvPr id="179" name="Two functional prompts used in AMA:…"/>
          <p:cNvSpPr txBox="1"/>
          <p:nvPr>
            <p:ph type="body" sz="half" idx="4294967295"/>
          </p:nvPr>
        </p:nvSpPr>
        <p:spPr>
          <a:xfrm>
            <a:off x="775097" y="4305051"/>
            <a:ext cx="7977315" cy="9360861"/>
          </a:xfrm>
          <a:prstGeom prst="rect">
            <a:avLst/>
          </a:prstGeom>
        </p:spPr>
        <p:txBody>
          <a:bodyPr/>
          <a:lstStyle/>
          <a:p>
            <a:pPr marL="0" indent="0" defTabSz="429768">
              <a:lnSpc>
                <a:spcPct val="100000"/>
              </a:lnSpc>
              <a:spcBef>
                <a:spcPts val="1100"/>
              </a:spcBef>
              <a:buSzTx/>
              <a:buNone/>
              <a:defRPr sz="2851">
                <a:latin typeface="Times Roman"/>
                <a:ea typeface="Times Roman"/>
                <a:cs typeface="Times Roman"/>
                <a:sym typeface="Times Roman"/>
              </a:defRPr>
            </a:pPr>
            <a:r>
              <a:rPr b="1"/>
              <a:t>Two functional prompts used in AMA:</a:t>
            </a:r>
          </a:p>
          <a:p>
            <a:pPr marL="0" indent="0" defTabSz="429768">
              <a:lnSpc>
                <a:spcPct val="100000"/>
              </a:lnSpc>
              <a:spcBef>
                <a:spcPts val="1100"/>
              </a:spcBef>
              <a:buSzTx/>
              <a:buNone/>
              <a:defRPr sz="2851">
                <a:latin typeface="Times Roman"/>
                <a:ea typeface="Times Roman"/>
                <a:cs typeface="Times Roman"/>
                <a:sym typeface="Times Roman"/>
              </a:defRPr>
            </a:pPr>
            <a:r>
              <a:t>(a) question(): x → q generates a question q (such as “Did John go to the park?”) from an input x (“John went to the park.”). question() prompts simply contain demonstrations of how a statement can be transformed to an open-ended question. </a:t>
            </a:r>
          </a:p>
          <a:p>
            <a:pPr marL="0" indent="0" defTabSz="429768">
              <a:lnSpc>
                <a:spcPct val="100000"/>
              </a:lnSpc>
              <a:spcBef>
                <a:spcPts val="1100"/>
              </a:spcBef>
              <a:buSzTx/>
              <a:buNone/>
              <a:defRPr sz="2851">
                <a:latin typeface="Times Roman"/>
                <a:ea typeface="Times Roman"/>
                <a:cs typeface="Times Roman"/>
                <a:sym typeface="Times Roman"/>
              </a:defRPr>
            </a:pPr>
          </a:p>
          <a:p>
            <a:pPr marL="0" indent="0" defTabSz="429768">
              <a:lnSpc>
                <a:spcPct val="100000"/>
              </a:lnSpc>
              <a:spcBef>
                <a:spcPts val="1100"/>
              </a:spcBef>
              <a:buSzTx/>
              <a:buNone/>
              <a:defRPr sz="2851">
                <a:latin typeface="Times Roman"/>
                <a:ea typeface="Times Roman"/>
                <a:cs typeface="Times Roman"/>
                <a:sym typeface="Times Roman"/>
              </a:defRPr>
            </a:pPr>
            <a:r>
              <a:t>(b) answer(): q → a applies the question generated by (a) to the context of x to produce intermediate answers a (such as “No” or “theater”). The answer() prompts contain demonstrations of how to answer a question (optionally) given some input context. </a:t>
            </a:r>
          </a:p>
          <a:p>
            <a:pPr marL="0" indent="0" defTabSz="429768">
              <a:lnSpc>
                <a:spcPct val="100000"/>
              </a:lnSpc>
              <a:spcBef>
                <a:spcPts val="1100"/>
              </a:spcBef>
              <a:buSzTx/>
              <a:buNone/>
              <a:defRPr b="1" sz="2945">
                <a:latin typeface="Times Roman"/>
                <a:ea typeface="Times Roman"/>
                <a:cs typeface="Times Roman"/>
                <a:sym typeface="Times Roman"/>
              </a:defRPr>
            </a:pPr>
          </a:p>
          <a:p>
            <a:pPr marL="0" indent="0" defTabSz="429768">
              <a:lnSpc>
                <a:spcPct val="100000"/>
              </a:lnSpc>
              <a:spcBef>
                <a:spcPts val="1100"/>
              </a:spcBef>
              <a:buSzTx/>
              <a:buNone/>
              <a:defRPr b="1" sz="2945">
                <a:latin typeface="Times Roman"/>
                <a:ea typeface="Times Roman"/>
                <a:cs typeface="Times Roman"/>
                <a:sym typeface="Times Roman"/>
              </a:defRPr>
            </a:pPr>
            <a:r>
              <a:t>To vary the style of open-ended prompt questions, question() and answer() prompts that produce and answer either Yes/No, </a:t>
            </a:r>
            <a:r>
              <a:rPr i="1"/>
              <a:t>Wh</a:t>
            </a:r>
            <a:r>
              <a:t>, multiple-choice, or cloze- questions is constructed. </a:t>
            </a:r>
            <a:endParaRPr sz="1128"/>
          </a:p>
          <a:p>
            <a:pPr marL="0" indent="0" defTabSz="429768">
              <a:lnSpc>
                <a:spcPct val="100000"/>
              </a:lnSpc>
              <a:spcBef>
                <a:spcPts val="1100"/>
              </a:spcBef>
              <a:buSzTx/>
              <a:buNone/>
              <a:defRPr sz="1253">
                <a:latin typeface="Times Roman"/>
                <a:ea typeface="Times Roman"/>
                <a:cs typeface="Times Roman"/>
                <a:sym typeface="Times Roman"/>
              </a:defRPr>
            </a:pPr>
            <a:endParaRPr sz="1128"/>
          </a:p>
        </p:txBody>
      </p:sp>
      <p:sp>
        <p:nvSpPr>
          <p:cNvPr id="180" name="2. How do we generate those effective prompts efficiently at scale?"/>
          <p:cNvSpPr txBox="1"/>
          <p:nvPr/>
        </p:nvSpPr>
        <p:spPr>
          <a:xfrm>
            <a:off x="1206500" y="2562536"/>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000">
                <a:solidFill>
                  <a:srgbClr val="000000"/>
                </a:solidFill>
              </a:defRPr>
            </a:lvl1pPr>
          </a:lstStyle>
          <a:p>
            <a:pPr/>
            <a:r>
              <a:t>2. How do we generate those effective prompts efficiently at scale?</a:t>
            </a:r>
          </a:p>
        </p:txBody>
      </p:sp>
      <p:pic>
        <p:nvPicPr>
          <p:cNvPr id="181" name="Screenshot 2023-05-31 at 11.34.09 PM.png" descr="Screenshot 2023-05-31 at 11.34.09 PM.png"/>
          <p:cNvPicPr>
            <a:picLocks noChangeAspect="1"/>
          </p:cNvPicPr>
          <p:nvPr/>
        </p:nvPicPr>
        <p:blipFill>
          <a:blip r:embed="rId2">
            <a:extLst/>
          </a:blip>
          <a:stretch>
            <a:fillRect/>
          </a:stretch>
        </p:blipFill>
        <p:spPr>
          <a:xfrm>
            <a:off x="8916684" y="3722000"/>
            <a:ext cx="15365995" cy="868268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Untitled.jpg" descr="Untitled.jpg"/>
          <p:cNvPicPr>
            <a:picLocks noChangeAspect="1"/>
          </p:cNvPicPr>
          <p:nvPr/>
        </p:nvPicPr>
        <p:blipFill>
          <a:blip r:embed="rId2">
            <a:extLst/>
          </a:blip>
          <a:stretch>
            <a:fillRect/>
          </a:stretch>
        </p:blipFill>
        <p:spPr>
          <a:xfrm>
            <a:off x="1172292" y="2326461"/>
            <a:ext cx="22039416" cy="6478201"/>
          </a:xfrm>
          <a:prstGeom prst="rect">
            <a:avLst/>
          </a:prstGeom>
          <a:ln w="12700">
            <a:miter lim="400000"/>
          </a:ln>
        </p:spPr>
      </p:pic>
      <p:sp>
        <p:nvSpPr>
          <p:cNvPr id="184" name="- Multiple prompts-chains is produced to obtain multiple prediction per example, then aggregate over the collection is done."/>
          <p:cNvSpPr txBox="1"/>
          <p:nvPr>
            <p:ph type="body" sz="half" idx="4294967295"/>
          </p:nvPr>
        </p:nvSpPr>
        <p:spPr>
          <a:xfrm>
            <a:off x="807286" y="9657212"/>
            <a:ext cx="22769428" cy="3467766"/>
          </a:xfrm>
          <a:prstGeom prst="rect">
            <a:avLst/>
          </a:prstGeom>
        </p:spPr>
        <p:txBody>
          <a:bodyPr/>
          <a:lstStyle>
            <a:lvl1pPr marL="0" indent="0" defTabSz="457200">
              <a:lnSpc>
                <a:spcPct val="100000"/>
              </a:lnSpc>
              <a:spcBef>
                <a:spcPts val="1200"/>
              </a:spcBef>
              <a:buSzTx/>
              <a:buNone/>
              <a:defRPr b="1" sz="3300">
                <a:latin typeface="Times Roman"/>
                <a:ea typeface="Times Roman"/>
                <a:cs typeface="Times Roman"/>
                <a:sym typeface="Times Roman"/>
              </a:defRPr>
            </a:lvl1pPr>
          </a:lstStyle>
          <a:p>
            <a:pPr/>
            <a:r>
              <a:t>- Multiple prompts-chains is produced to obtain multiple prediction per example, then aggregate over the collection is done.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ASK ME ANYTHING PROMPTING"/>
          <p:cNvSpPr txBox="1"/>
          <p:nvPr>
            <p:ph type="title" idx="4294967295"/>
          </p:nvPr>
        </p:nvSpPr>
        <p:spPr>
          <a:xfrm>
            <a:off x="1206500" y="1079500"/>
            <a:ext cx="21971000" cy="1434949"/>
          </a:xfrm>
          <a:prstGeom prst="rect">
            <a:avLst/>
          </a:prstGeom>
        </p:spPr>
        <p:txBody>
          <a:bodyPr/>
          <a:lstStyle>
            <a:lvl1pPr algn="ctr">
              <a:defRPr spc="-140" sz="7000"/>
            </a:lvl1pPr>
          </a:lstStyle>
          <a:p>
            <a:pPr/>
            <a:r>
              <a:t>ASK ME ANYTHING PROMPTING</a:t>
            </a:r>
          </a:p>
        </p:txBody>
      </p:sp>
      <p:sp>
        <p:nvSpPr>
          <p:cNvPr id="187" name="Baseline observations for P on CB, RTE and WSC…"/>
          <p:cNvSpPr txBox="1"/>
          <p:nvPr>
            <p:ph type="body" idx="4294967295"/>
          </p:nvPr>
        </p:nvSpPr>
        <p:spPr>
          <a:xfrm>
            <a:off x="913946" y="3757379"/>
            <a:ext cx="22556108" cy="9605433"/>
          </a:xfrm>
          <a:prstGeom prst="rect">
            <a:avLst/>
          </a:prstGeom>
        </p:spPr>
        <p:txBody>
          <a:bodyPr/>
          <a:lstStyle/>
          <a:p>
            <a:pPr marL="152400" indent="-152400" defTabSz="457200">
              <a:lnSpc>
                <a:spcPct val="100000"/>
              </a:lnSpc>
              <a:spcBef>
                <a:spcPts val="1200"/>
              </a:spcBef>
              <a:defRPr sz="3000">
                <a:latin typeface="Times Roman"/>
                <a:ea typeface="Times Roman"/>
                <a:cs typeface="Times Roman"/>
                <a:sym typeface="Times Roman"/>
              </a:defRPr>
            </a:pPr>
            <a:r>
              <a:t>Baseline observations for P on CB, RTE and WSC</a:t>
            </a:r>
          </a:p>
          <a:p>
            <a:pPr marL="0" indent="0" defTabSz="457200">
              <a:lnSpc>
                <a:spcPct val="100000"/>
              </a:lnSpc>
              <a:spcBef>
                <a:spcPts val="1200"/>
              </a:spcBef>
              <a:buSzTx/>
              <a:buNone/>
              <a:defRPr sz="3000">
                <a:latin typeface="Times Roman"/>
                <a:ea typeface="Times Roman"/>
                <a:cs typeface="Times Roman"/>
                <a:sym typeface="Times Roman"/>
              </a:defRPr>
            </a:pPr>
            <a:r>
              <a:t>(1) P</a:t>
            </a:r>
            <a:r>
              <a:rPr baseline="-5000"/>
              <a:t>T</a:t>
            </a:r>
            <a:r>
              <a:t>: varying the prompt template with no overlap in the in-context examples</a:t>
            </a:r>
          </a:p>
          <a:p>
            <a:pPr marL="0" indent="0" defTabSz="457200">
              <a:lnSpc>
                <a:spcPct val="100000"/>
              </a:lnSpc>
              <a:spcBef>
                <a:spcPts val="1200"/>
              </a:spcBef>
              <a:buSzTx/>
              <a:buNone/>
              <a:defRPr sz="3000">
                <a:latin typeface="Times Roman"/>
                <a:ea typeface="Times Roman"/>
                <a:cs typeface="Times Roman"/>
                <a:sym typeface="Times Roman"/>
              </a:defRPr>
            </a:pPr>
            <a:r>
              <a:t>(2) P</a:t>
            </a:r>
            <a:r>
              <a:rPr baseline="-5000"/>
              <a:t>E </a:t>
            </a:r>
            <a:r>
              <a:t>: varying the in-context examples for a fixed prompt template, all with | P | = 5. </a:t>
            </a:r>
          </a:p>
          <a:p>
            <a:pPr marL="0" indent="0" defTabSz="457200">
              <a:lnSpc>
                <a:spcPct val="100000"/>
              </a:lnSpc>
              <a:spcBef>
                <a:spcPts val="1200"/>
              </a:spcBef>
              <a:buSzTx/>
              <a:buNone/>
              <a:defRPr sz="3000">
                <a:latin typeface="Times Roman"/>
                <a:ea typeface="Times Roman"/>
                <a:cs typeface="Times Roman"/>
                <a:sym typeface="Times Roman"/>
              </a:defRPr>
            </a:pPr>
          </a:p>
          <a:p>
            <a:pPr marL="0" indent="0" defTabSz="457200">
              <a:lnSpc>
                <a:spcPct val="100000"/>
              </a:lnSpc>
              <a:spcBef>
                <a:spcPts val="1200"/>
              </a:spcBef>
              <a:buSzTx/>
              <a:buNone/>
              <a:defRPr b="1" sz="3000">
                <a:latin typeface="Times Roman"/>
                <a:ea typeface="Times Roman"/>
                <a:cs typeface="Times Roman"/>
                <a:sym typeface="Times Roman"/>
              </a:defRPr>
            </a:pPr>
            <a:r>
              <a:t>Observed the following properties on P: </a:t>
            </a:r>
          </a:p>
          <a:p>
            <a:pPr marL="457200" indent="-317500" defTabSz="457200">
              <a:lnSpc>
                <a:spcPct val="100000"/>
              </a:lnSpc>
              <a:spcBef>
                <a:spcPts val="1300"/>
              </a:spcBef>
              <a:buClr>
                <a:srgbClr val="000000"/>
              </a:buClr>
              <a:buSzPct val="100000"/>
              <a:buFont typeface="Times Roman"/>
              <a:buAutoNum type="arabicPeriod" startAt="1"/>
              <a:defRPr sz="3000">
                <a:latin typeface="Times Roman"/>
                <a:ea typeface="Times Roman"/>
                <a:cs typeface="Times Roman"/>
                <a:sym typeface="Times Roman"/>
              </a:defRPr>
            </a:pPr>
            <a:r>
              <a:rPr b="1" i="1"/>
              <a:t>Varied overall accuracies</a:t>
            </a:r>
            <a:r>
              <a:rPr b="1"/>
              <a:t>:</a:t>
            </a:r>
            <a:r>
              <a:t> While prompts in P</a:t>
            </a:r>
            <a:r>
              <a:rPr baseline="-5000"/>
              <a:t>E </a:t>
            </a:r>
            <a:r>
              <a:t>may seem more similar than those in P</a:t>
            </a:r>
            <a:r>
              <a:rPr baseline="-5000"/>
              <a:t>T</a:t>
            </a:r>
            <a:r>
              <a:t>, the gap between the best and worst p</a:t>
            </a:r>
            <a:r>
              <a:rPr baseline="-5000"/>
              <a:t>i </a:t>
            </a:r>
            <a:r>
              <a:t>∈ P is large in both cases — 12.1% for P</a:t>
            </a:r>
            <a:r>
              <a:rPr baseline="-5000"/>
              <a:t>E </a:t>
            </a:r>
            <a:r>
              <a:t>and 9.6% for P</a:t>
            </a:r>
            <a:r>
              <a:rPr baseline="-5000"/>
              <a:t>T</a:t>
            </a:r>
            <a:r>
              <a:t>. </a:t>
            </a:r>
            <a:br/>
          </a:p>
          <a:p>
            <a:pPr marL="457200" indent="-317500" defTabSz="457200">
              <a:lnSpc>
                <a:spcPct val="100000"/>
              </a:lnSpc>
              <a:spcBef>
                <a:spcPts val="1300"/>
              </a:spcBef>
              <a:buClr>
                <a:srgbClr val="000000"/>
              </a:buClr>
              <a:buSzPct val="100000"/>
              <a:buFont typeface="Times Roman"/>
              <a:buAutoNum type="arabicPeriod" startAt="1"/>
              <a:defRPr sz="3000">
                <a:latin typeface="Times Roman"/>
                <a:ea typeface="Times Roman"/>
                <a:cs typeface="Times Roman"/>
                <a:sym typeface="Times Roman"/>
              </a:defRPr>
            </a:pPr>
            <a:r>
              <a:rPr b="1" i="1"/>
              <a:t>Varied class-conditional accuracies</a:t>
            </a:r>
            <a:r>
              <a:rPr i="1"/>
              <a:t> </a:t>
            </a:r>
            <a:r>
              <a:t>[</a:t>
            </a:r>
            <a:r>
              <a:rPr>
                <a:solidFill>
                  <a:srgbClr val="000080"/>
                </a:solidFill>
              </a:rPr>
              <a:t>Zhao et al.</a:t>
            </a:r>
            <a:r>
              <a:t>, </a:t>
            </a:r>
            <a:r>
              <a:rPr>
                <a:solidFill>
                  <a:srgbClr val="000080"/>
                </a:solidFill>
              </a:rPr>
              <a:t>2021</a:t>
            </a:r>
            <a:r>
              <a:t>]: Beyond overall prompt accuracy, the average variance of class-conditional prompt accuracies is 9.7% across the tasks and baselines. </a:t>
            </a:r>
            <a:br/>
          </a:p>
          <a:p>
            <a:pPr marL="457200" indent="-317500" defTabSz="457200">
              <a:lnSpc>
                <a:spcPct val="100000"/>
              </a:lnSpc>
              <a:spcBef>
                <a:spcPts val="1300"/>
              </a:spcBef>
              <a:buClr>
                <a:srgbClr val="000000"/>
              </a:buClr>
              <a:buSzPct val="100000"/>
              <a:buFont typeface="Times Roman"/>
              <a:buAutoNum type="arabicPeriod" startAt="1"/>
              <a:defRPr sz="3000">
                <a:latin typeface="Times Roman"/>
                <a:ea typeface="Times Roman"/>
                <a:cs typeface="Times Roman"/>
                <a:sym typeface="Times Roman"/>
              </a:defRPr>
            </a:pPr>
            <a:r>
              <a:rPr b="1" i="1"/>
              <a:t>Highly-correlated outputs</a:t>
            </a:r>
            <a:r>
              <a:rPr b="1"/>
              <a:t>:</a:t>
            </a:r>
            <a:r>
              <a:t> Prompt predictions have dependencies among each other. The Jaccard index over error sets averaged across tasks is 42.2 for P</a:t>
            </a:r>
            <a:r>
              <a:rPr baseline="-5000"/>
              <a:t>E </a:t>
            </a:r>
            <a:r>
              <a:t>and 39.9 for P</a:t>
            </a:r>
            <a:r>
              <a:rPr baseline="-5000"/>
              <a:t>T</a:t>
            </a:r>
            <a:r>
              <a:t>. For reference, two prompts that produce i.i.d. errors and have 60% accuracy each would have a score of 0.25. </a:t>
            </a:r>
            <a:br/>
          </a:p>
          <a:p>
            <a:pPr marL="0" indent="0" algn="just" defTabSz="457200">
              <a:lnSpc>
                <a:spcPct val="100000"/>
              </a:lnSpc>
              <a:spcBef>
                <a:spcPts val="1200"/>
              </a:spcBef>
              <a:buSzTx/>
              <a:buNone/>
              <a:defRPr b="1" sz="3300">
                <a:latin typeface="Times Roman"/>
                <a:ea typeface="Times Roman"/>
                <a:cs typeface="Times Roman"/>
                <a:sym typeface="Times Roman"/>
              </a:defRPr>
            </a:pPr>
            <a:r>
              <a:t>Majority Vote (MV) tends to do better than using one prompt, but it weights all prompts equally and treats them independently hence it may be sufficient over certain collections of prompts but is not reliable across general P that may exhibit above three properties.</a:t>
            </a:r>
          </a:p>
        </p:txBody>
      </p:sp>
      <p:sp>
        <p:nvSpPr>
          <p:cNvPr id="188" name="3. How do we aggregate the predictions generated by the different prompts reliably?"/>
          <p:cNvSpPr txBox="1"/>
          <p:nvPr/>
        </p:nvSpPr>
        <p:spPr>
          <a:xfrm>
            <a:off x="1206500" y="2562536"/>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701675">
              <a:defRPr b="1" sz="4250">
                <a:solidFill>
                  <a:srgbClr val="000000"/>
                </a:solidFill>
              </a:defRPr>
            </a:lvl1pPr>
          </a:lstStyle>
          <a:p>
            <a:pPr/>
            <a:r>
              <a:t>3. How do we aggregate the predictions generated by the different prompts reliably?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Screenshot 2023-05-31 at 2.18.12 PM.png" descr="Screenshot 2023-05-31 at 2.18.12 PM.png"/>
          <p:cNvPicPr>
            <a:picLocks noChangeAspect="1"/>
          </p:cNvPicPr>
          <p:nvPr/>
        </p:nvPicPr>
        <p:blipFill>
          <a:blip r:embed="rId2">
            <a:extLst/>
          </a:blip>
          <a:stretch>
            <a:fillRect/>
          </a:stretch>
        </p:blipFill>
        <p:spPr>
          <a:xfrm>
            <a:off x="8655377" y="1466757"/>
            <a:ext cx="15624310" cy="11340963"/>
          </a:xfrm>
          <a:prstGeom prst="rect">
            <a:avLst/>
          </a:prstGeom>
          <a:ln w="12700">
            <a:miter lim="400000"/>
          </a:ln>
        </p:spPr>
      </p:pic>
      <p:sp>
        <p:nvSpPr>
          <p:cNvPr id="191" name="- AMA outperforms k-shot baselines with expected scaling in terms of both individual prompt()-chain quality and their quantity.…"/>
          <p:cNvSpPr txBox="1"/>
          <p:nvPr/>
        </p:nvSpPr>
        <p:spPr>
          <a:xfrm>
            <a:off x="104313" y="3218663"/>
            <a:ext cx="8391129" cy="1115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spcBef>
                <a:spcPts val="1200"/>
              </a:spcBef>
              <a:defRPr sz="2533">
                <a:solidFill>
                  <a:srgbClr val="000000"/>
                </a:solidFill>
                <a:latin typeface="Times Roman"/>
                <a:ea typeface="Times Roman"/>
                <a:cs typeface="Times Roman"/>
                <a:sym typeface="Times Roman"/>
              </a:defRPr>
            </a:pPr>
            <a:r>
              <a:t>- AMA outperforms k-shot baselines with expected scaling in terms of both individual prompt()-chain quality and their quantity. </a:t>
            </a:r>
          </a:p>
          <a:p>
            <a:pPr algn="just" defTabSz="457200">
              <a:spcBef>
                <a:spcPts val="1200"/>
              </a:spcBef>
              <a:defRPr sz="2533">
                <a:solidFill>
                  <a:srgbClr val="000000"/>
                </a:solidFill>
                <a:latin typeface="Times Roman"/>
                <a:ea typeface="Times Roman"/>
                <a:cs typeface="Times Roman"/>
                <a:sym typeface="Times Roman"/>
              </a:defRPr>
            </a:pPr>
          </a:p>
          <a:p>
            <a:pPr algn="just" defTabSz="457200">
              <a:spcBef>
                <a:spcPts val="1200"/>
              </a:spcBef>
              <a:defRPr sz="2533">
                <a:solidFill>
                  <a:srgbClr val="000000"/>
                </a:solidFill>
                <a:latin typeface="Times Roman"/>
                <a:ea typeface="Times Roman"/>
                <a:cs typeface="Times Roman"/>
                <a:sym typeface="Times Roman"/>
              </a:defRPr>
            </a:pPr>
            <a:r>
              <a:t>- considering gap term H(y|yˆ) − H(y| P(x)), it shows MV is insufficient as it compresses information from P(x) according to a specific construction of Pr(y,P(x)), for which p</a:t>
            </a:r>
            <a:r>
              <a:rPr baseline="-5921"/>
              <a:t>i</a:t>
            </a:r>
            <a:r>
              <a:t>(x) ⊥ p</a:t>
            </a:r>
            <a:r>
              <a:rPr baseline="-5921"/>
              <a:t>j</a:t>
            </a:r>
            <a:r>
              <a:t>(x)|y for all i, j ∈ [m], and Pr(p</a:t>
            </a:r>
            <a:r>
              <a:rPr baseline="-5921"/>
              <a:t>i </a:t>
            </a:r>
            <a:r>
              <a:t>(x) = c|y = c) for c ∈ Y is a </a:t>
            </a:r>
            <a:r>
              <a:rPr i="1"/>
              <a:t>single </a:t>
            </a:r>
            <a:r>
              <a:t>better-than-random constant across i and c. When the true distribution is vastly different—as is common—this misspecification results in a large gap between the optimal H(y|P(x)) and H(y|yˆ</a:t>
            </a:r>
            <a:r>
              <a:rPr baseline="-5921"/>
              <a:t>MV</a:t>
            </a:r>
            <a:r>
              <a:t>) in Figure </a:t>
            </a:r>
            <a:r>
              <a:rPr>
                <a:solidFill>
                  <a:srgbClr val="000080"/>
                </a:solidFill>
              </a:rPr>
              <a:t>4 </a:t>
            </a:r>
            <a:r>
              <a:t>(Right). </a:t>
            </a:r>
          </a:p>
          <a:p>
            <a:pPr algn="just" defTabSz="457200">
              <a:spcBef>
                <a:spcPts val="1200"/>
              </a:spcBef>
              <a:defRPr sz="2533">
                <a:solidFill>
                  <a:srgbClr val="000000"/>
                </a:solidFill>
                <a:latin typeface="Times Roman"/>
                <a:ea typeface="Times Roman"/>
                <a:cs typeface="Times Roman"/>
                <a:sym typeface="Times Roman"/>
              </a:defRPr>
            </a:pPr>
          </a:p>
          <a:p>
            <a:pPr marL="321733" indent="-321733" algn="just" defTabSz="457200">
              <a:spcBef>
                <a:spcPts val="1200"/>
              </a:spcBef>
              <a:buSzPct val="123000"/>
              <a:buChar char="-"/>
              <a:defRPr sz="2533">
                <a:solidFill>
                  <a:srgbClr val="000000"/>
                </a:solidFill>
                <a:latin typeface="Times Roman"/>
                <a:ea typeface="Times Roman"/>
                <a:cs typeface="Times Roman"/>
                <a:sym typeface="Times Roman"/>
              </a:defRPr>
            </a:pPr>
            <a:r>
              <a:t>Weak supervision can improve φ over the standard MV baseline to reduce the information loss H(y|yˆ</a:t>
            </a:r>
            <a:r>
              <a:rPr baseline="-5921"/>
              <a:t>AMA</a:t>
            </a:r>
            <a:r>
              <a:t>) − H(y| P(x)). </a:t>
            </a:r>
          </a:p>
          <a:p>
            <a:pPr algn="just" defTabSz="457200">
              <a:spcBef>
                <a:spcPts val="1200"/>
              </a:spcBef>
              <a:defRPr sz="2533">
                <a:solidFill>
                  <a:srgbClr val="000000"/>
                </a:solidFill>
                <a:latin typeface="Times Roman"/>
                <a:ea typeface="Times Roman"/>
                <a:cs typeface="Times Roman"/>
                <a:sym typeface="Times Roman"/>
              </a:defRPr>
            </a:pPr>
          </a:p>
          <a:p>
            <a:pPr algn="just" defTabSz="457200">
              <a:spcBef>
                <a:spcPts val="1200"/>
              </a:spcBef>
              <a:defRPr sz="2533">
                <a:solidFill>
                  <a:srgbClr val="000000"/>
                </a:solidFill>
                <a:latin typeface="Times Roman"/>
                <a:ea typeface="Times Roman"/>
                <a:cs typeface="Times Roman"/>
                <a:sym typeface="Times Roman"/>
              </a:defRPr>
            </a:pPr>
          </a:p>
          <a:p>
            <a:pPr algn="just" defTabSz="457200">
              <a:spcBef>
                <a:spcPts val="1200"/>
              </a:spcBef>
              <a:defRPr sz="2533">
                <a:solidFill>
                  <a:srgbClr val="000000"/>
                </a:solidFill>
                <a:latin typeface="Times Roman"/>
                <a:ea typeface="Times Roman"/>
                <a:cs typeface="Times Roman"/>
                <a:sym typeface="Times Roman"/>
              </a:defRPr>
            </a:pPr>
          </a:p>
          <a:p>
            <a:pPr algn="just" defTabSz="457200">
              <a:spcBef>
                <a:spcPts val="1200"/>
              </a:spcBef>
              <a:defRPr sz="2533">
                <a:solidFill>
                  <a:srgbClr val="000000"/>
                </a:solidFill>
                <a:latin typeface="Times Roman"/>
                <a:ea typeface="Times Roman"/>
                <a:cs typeface="Times Roman"/>
                <a:sym typeface="Times Roman"/>
              </a:defRPr>
            </a:pPr>
          </a:p>
          <a:p>
            <a:pPr algn="just" defTabSz="457200">
              <a:spcBef>
                <a:spcPts val="1200"/>
              </a:spcBef>
              <a:defRPr sz="2533">
                <a:solidFill>
                  <a:srgbClr val="000000"/>
                </a:solidFill>
                <a:latin typeface="Times Roman"/>
                <a:ea typeface="Times Roman"/>
                <a:cs typeface="Times Roman"/>
                <a:sym typeface="Times Roman"/>
              </a:defRPr>
            </a:pPr>
          </a:p>
          <a:p>
            <a:pPr algn="just" defTabSz="457200">
              <a:spcBef>
                <a:spcPts val="1200"/>
              </a:spcBef>
              <a:defRPr sz="2533">
                <a:solidFill>
                  <a:srgbClr val="000000"/>
                </a:solidFill>
                <a:latin typeface="Times Roman"/>
                <a:ea typeface="Times Roman"/>
                <a:cs typeface="Times Roman"/>
                <a:sym typeface="Times Roman"/>
              </a:defRPr>
            </a:pPr>
          </a:p>
          <a:p>
            <a:pPr algn="just" defTabSz="457200">
              <a:spcBef>
                <a:spcPts val="1200"/>
              </a:spcBef>
              <a:defRPr sz="2533">
                <a:solidFill>
                  <a:srgbClr val="000000"/>
                </a:solidFill>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Screenshot 2023-05-31 at 11.25.48 PM.png" descr="Screenshot 2023-05-31 at 11.25.48 PM.png"/>
          <p:cNvPicPr>
            <a:picLocks noChangeAspect="1"/>
          </p:cNvPicPr>
          <p:nvPr/>
        </p:nvPicPr>
        <p:blipFill>
          <a:blip r:embed="rId2">
            <a:extLst/>
          </a:blip>
          <a:stretch>
            <a:fillRect/>
          </a:stretch>
        </p:blipFill>
        <p:spPr>
          <a:xfrm>
            <a:off x="2254064" y="1257014"/>
            <a:ext cx="19875872" cy="1120197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Screenshot 2023-05-31 at 11.18.17 PM.png" descr="Screenshot 2023-05-31 at 11.18.17 PM.png"/>
          <p:cNvPicPr>
            <a:picLocks noChangeAspect="1"/>
          </p:cNvPicPr>
          <p:nvPr/>
        </p:nvPicPr>
        <p:blipFill>
          <a:blip r:embed="rId2">
            <a:extLst/>
          </a:blip>
          <a:stretch>
            <a:fillRect/>
          </a:stretch>
        </p:blipFill>
        <p:spPr>
          <a:xfrm>
            <a:off x="2640861" y="1593702"/>
            <a:ext cx="19102278" cy="1052859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Screenshot 2023-05-31 at 11.19.17 PM.png" descr="Screenshot 2023-05-31 at 11.19.17 PM.png"/>
          <p:cNvPicPr>
            <a:picLocks noChangeAspect="1"/>
          </p:cNvPicPr>
          <p:nvPr/>
        </p:nvPicPr>
        <p:blipFill>
          <a:blip r:embed="rId2">
            <a:extLst/>
          </a:blip>
          <a:stretch>
            <a:fillRect/>
          </a:stretch>
        </p:blipFill>
        <p:spPr>
          <a:xfrm>
            <a:off x="2062882" y="1698160"/>
            <a:ext cx="20258236" cy="1031968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Screenshot 2023-05-31 at 11.22.32 PM.png" descr="Screenshot 2023-05-31 at 11.22.32 PM.png"/>
          <p:cNvPicPr>
            <a:picLocks noChangeAspect="1"/>
          </p:cNvPicPr>
          <p:nvPr/>
        </p:nvPicPr>
        <p:blipFill>
          <a:blip r:embed="rId2">
            <a:extLst/>
          </a:blip>
          <a:stretch>
            <a:fillRect/>
          </a:stretch>
        </p:blipFill>
        <p:spPr>
          <a:xfrm>
            <a:off x="1944399" y="1246392"/>
            <a:ext cx="20495202" cy="1122321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Screenshot 2023-05-31 at 11.24.39 PM.png" descr="Screenshot 2023-05-31 at 11.24.39 PM.png"/>
          <p:cNvPicPr>
            <a:picLocks noChangeAspect="1"/>
          </p:cNvPicPr>
          <p:nvPr/>
        </p:nvPicPr>
        <p:blipFill>
          <a:blip r:embed="rId2">
            <a:extLst/>
          </a:blip>
          <a:stretch>
            <a:fillRect/>
          </a:stretch>
        </p:blipFill>
        <p:spPr>
          <a:xfrm>
            <a:off x="2233900" y="1335844"/>
            <a:ext cx="19916200" cy="1104431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Screenshot 2023-05-31 at 11.24.20 PM.png" descr="Screenshot 2023-05-31 at 11.24.20 PM.png"/>
          <p:cNvPicPr>
            <a:picLocks noChangeAspect="1"/>
          </p:cNvPicPr>
          <p:nvPr/>
        </p:nvPicPr>
        <p:blipFill>
          <a:blip r:embed="rId2">
            <a:extLst/>
          </a:blip>
          <a:stretch>
            <a:fillRect/>
          </a:stretch>
        </p:blipFill>
        <p:spPr>
          <a:xfrm>
            <a:off x="1971217" y="1300998"/>
            <a:ext cx="20441566" cy="1111400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Introduction"/>
          <p:cNvSpPr txBox="1"/>
          <p:nvPr>
            <p:ph type="title"/>
          </p:nvPr>
        </p:nvSpPr>
        <p:spPr>
          <a:xfrm>
            <a:off x="1206500" y="1145492"/>
            <a:ext cx="21971000" cy="1433164"/>
          </a:xfrm>
          <a:prstGeom prst="rect">
            <a:avLst/>
          </a:prstGeom>
        </p:spPr>
        <p:txBody>
          <a:bodyPr/>
          <a:lstStyle>
            <a:lvl1pPr algn="ctr">
              <a:defRPr spc="-140" sz="7000"/>
            </a:lvl1pPr>
          </a:lstStyle>
          <a:p>
            <a:pPr/>
            <a:r>
              <a:t>Introduction</a:t>
            </a:r>
          </a:p>
        </p:txBody>
      </p:sp>
      <p:sp>
        <p:nvSpPr>
          <p:cNvPr id="156" name="“ASK ME ANYTHING PROMPTING” is a proposed prompting method…"/>
          <p:cNvSpPr txBox="1"/>
          <p:nvPr>
            <p:ph type="body" idx="1"/>
          </p:nvPr>
        </p:nvSpPr>
        <p:spPr>
          <a:xfrm>
            <a:off x="1206500" y="3069563"/>
            <a:ext cx="21971000" cy="9202495"/>
          </a:xfrm>
          <a:prstGeom prst="rect">
            <a:avLst/>
          </a:prstGeom>
        </p:spPr>
        <p:txBody>
          <a:bodyPr/>
          <a:lstStyle/>
          <a:p>
            <a:pPr marL="542543" indent="-542543" defTabSz="2170121">
              <a:spcBef>
                <a:spcPts val="4000"/>
              </a:spcBef>
              <a:defRPr sz="2848"/>
            </a:pPr>
            <a:r>
              <a:rPr b="1"/>
              <a:t>“ASK ME ANYTHING PROMPTING”</a:t>
            </a:r>
            <a:r>
              <a:t> is a proposed prompting method</a:t>
            </a:r>
          </a:p>
          <a:p>
            <a:pPr marL="542543" indent="-542543" defTabSz="2170121">
              <a:spcBef>
                <a:spcPts val="4000"/>
              </a:spcBef>
              <a:defRPr b="1" sz="2848"/>
            </a:pPr>
            <a:r>
              <a:t>Does collecting multiple effective, yet imperfect, prompts and aggregating them can lead to a high quality prompting strategy? </a:t>
            </a:r>
          </a:p>
          <a:p>
            <a:pPr marL="542543" indent="-542543" defTabSz="2170121">
              <a:spcBef>
                <a:spcPts val="4000"/>
              </a:spcBef>
              <a:defRPr sz="2848"/>
            </a:pPr>
            <a:r>
              <a:t>Develop an understanding of the effective prompt formats, finding question-answering (QA) prompts, which encourage open-ended generation (“Who went to the park?”) tend to outperform those that restrict the model outputs (“John went to the park. Output True or False”)</a:t>
            </a:r>
          </a:p>
          <a:p>
            <a:pPr marL="542543" indent="-542543" defTabSz="2170121">
              <a:spcBef>
                <a:spcPts val="4000"/>
              </a:spcBef>
              <a:defRPr sz="2848"/>
            </a:pPr>
            <a:r>
              <a:t>Using the LLM to transform task inputs to the effective QA format. Later, apply those prompts to collect several noisy </a:t>
            </a:r>
            <a:r>
              <a:rPr i="1"/>
              <a:t>votes </a:t>
            </a:r>
            <a:r>
              <a:t>for the input’s true label. </a:t>
            </a:r>
          </a:p>
          <a:p>
            <a:pPr marL="542543" indent="-542543" defTabSz="2170121">
              <a:spcBef>
                <a:spcPts val="4000"/>
              </a:spcBef>
              <a:defRPr sz="2848"/>
            </a:pPr>
            <a:r>
              <a:t> Prompts can have very different accuracies and complex dependencies so weak supervision, a procedure for combining the noisy predictions is used to produce the final predictions. </a:t>
            </a:r>
          </a:p>
          <a:p>
            <a:pPr marL="542543" indent="-542543" defTabSz="2170121">
              <a:spcBef>
                <a:spcPts val="4000"/>
              </a:spcBef>
              <a:defRPr sz="2848"/>
            </a:pPr>
            <a:r>
              <a:t>AMA is applied  to 20 popular language benchmarks and 14 open-source LLMs from 4 model families (EleutherAI [</a:t>
            </a:r>
            <a:r>
              <a:rPr>
                <a:solidFill>
                  <a:srgbClr val="000080"/>
                </a:solidFill>
              </a:rPr>
              <a:t>Black et al.</a:t>
            </a:r>
            <a:r>
              <a:t>, </a:t>
            </a:r>
            <a:r>
              <a:rPr>
                <a:solidFill>
                  <a:srgbClr val="000080"/>
                </a:solidFill>
              </a:rPr>
              <a:t>2021</a:t>
            </a:r>
            <a:r>
              <a:t>, </a:t>
            </a:r>
            <a:r>
              <a:rPr>
                <a:solidFill>
                  <a:srgbClr val="000080"/>
                </a:solidFill>
              </a:rPr>
              <a:t>Wang and Komatsuzaki</a:t>
            </a:r>
            <a:r>
              <a:t>, </a:t>
            </a:r>
            <a:r>
              <a:rPr>
                <a:solidFill>
                  <a:srgbClr val="000080"/>
                </a:solidFill>
              </a:rPr>
              <a:t>2021</a:t>
            </a:r>
            <a:r>
              <a:t>, </a:t>
            </a:r>
            <a:r>
              <a:rPr>
                <a:solidFill>
                  <a:srgbClr val="000080"/>
                </a:solidFill>
              </a:rPr>
              <a:t>EleutherAI</a:t>
            </a:r>
            <a:r>
              <a:t>], BLOOM </a:t>
            </a:r>
            <a:r>
              <a:rPr>
                <a:solidFill>
                  <a:srgbClr val="000080"/>
                </a:solidFill>
              </a:rPr>
              <a:t>blo </a:t>
            </a:r>
            <a:r>
              <a:t>[</a:t>
            </a:r>
            <a:r>
              <a:rPr>
                <a:solidFill>
                  <a:srgbClr val="000080"/>
                </a:solidFill>
              </a:rPr>
              <a:t>2022</a:t>
            </a:r>
            <a:r>
              <a:t>], OPT [</a:t>
            </a:r>
            <a:r>
              <a:rPr>
                <a:solidFill>
                  <a:srgbClr val="000080"/>
                </a:solidFill>
              </a:rPr>
              <a:t>Zhang et al.</a:t>
            </a:r>
            <a:r>
              <a:t>, </a:t>
            </a:r>
            <a:r>
              <a:rPr>
                <a:solidFill>
                  <a:srgbClr val="000080"/>
                </a:solidFill>
              </a:rPr>
              <a:t>2022</a:t>
            </a:r>
            <a:r>
              <a:t>], and T0 [</a:t>
            </a:r>
            <a:r>
              <a:rPr>
                <a:solidFill>
                  <a:srgbClr val="000080"/>
                </a:solidFill>
              </a:rPr>
              <a:t>Sanh et al.</a:t>
            </a:r>
            <a:r>
              <a:t>, </a:t>
            </a:r>
            <a:r>
              <a:rPr>
                <a:solidFill>
                  <a:srgbClr val="000080"/>
                </a:solidFill>
              </a:rPr>
              <a:t>2022</a:t>
            </a:r>
            <a:r>
              <a:t>]) spanning 3 orders-of-magnitude (125M-175B parameters), demonstrating an average performance lift of 10.2% over the few-shot baseline. </a:t>
            </a:r>
          </a:p>
          <a:p>
            <a:pPr marL="542543" indent="-542543" defTabSz="2170121">
              <a:spcBef>
                <a:spcPts val="4000"/>
              </a:spcBef>
              <a:defRPr sz="2848"/>
            </a:pPr>
            <a:r>
              <a:t>This simple strategy enables the </a:t>
            </a:r>
            <a:r>
              <a:rPr i="1"/>
              <a:t>open-source </a:t>
            </a:r>
            <a:r>
              <a:t>GPT-J-6B model to match and exceed the performance of </a:t>
            </a:r>
            <a:r>
              <a:rPr i="1"/>
              <a:t>few-shot </a:t>
            </a:r>
            <a:r>
              <a:t>GPT3-175B on 15 of 20 popular benchmarks. Averaged across these tasks, the GPT-J-6B model outperforms few-shot GPT3-175B.</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Screenshot 2023-05-31 at 11.57.41 PM.png" descr="Screenshot 2023-05-31 at 11.57.41 PM.png"/>
          <p:cNvPicPr>
            <a:picLocks noChangeAspect="1"/>
          </p:cNvPicPr>
          <p:nvPr/>
        </p:nvPicPr>
        <p:blipFill>
          <a:blip r:embed="rId2">
            <a:extLst/>
          </a:blip>
          <a:stretch>
            <a:fillRect/>
          </a:stretch>
        </p:blipFill>
        <p:spPr>
          <a:xfrm>
            <a:off x="3290054" y="3459660"/>
            <a:ext cx="17803892" cy="9594242"/>
          </a:xfrm>
          <a:prstGeom prst="rect">
            <a:avLst/>
          </a:prstGeom>
          <a:ln w="12700">
            <a:miter lim="400000"/>
          </a:ln>
        </p:spPr>
      </p:pic>
      <p:sp>
        <p:nvSpPr>
          <p:cNvPr id="206" name="Evaluating AMA’s aggregation strategy…"/>
          <p:cNvSpPr txBox="1"/>
          <p:nvPr>
            <p:ph type="body" sz="quarter" idx="4294967295"/>
          </p:nvPr>
        </p:nvSpPr>
        <p:spPr>
          <a:xfrm>
            <a:off x="1206500" y="898924"/>
            <a:ext cx="21971000" cy="2569615"/>
          </a:xfrm>
          <a:prstGeom prst="rect">
            <a:avLst/>
          </a:prstGeom>
        </p:spPr>
        <p:txBody>
          <a:bodyPr/>
          <a:lstStyle/>
          <a:p>
            <a:pPr marL="0" indent="0" algn="ctr">
              <a:buSzTx/>
              <a:buNone/>
              <a:defRPr b="1" sz="4900">
                <a:solidFill>
                  <a:schemeClr val="accent1">
                    <a:hueOff val="114395"/>
                    <a:lumOff val="-24975"/>
                  </a:schemeClr>
                </a:solidFill>
              </a:defRPr>
            </a:pPr>
            <a:r>
              <a:t>Evaluating AMA’s aggregation strategy</a:t>
            </a:r>
          </a:p>
          <a:p>
            <a:pPr marL="0" indent="0" algn="ctr">
              <a:buSzTx/>
              <a:buNone/>
              <a:defRPr b="1" sz="3300">
                <a:solidFill>
                  <a:schemeClr val="accent1">
                    <a:hueOff val="114395"/>
                    <a:lumOff val="-24975"/>
                  </a:schemeClr>
                </a:solidFill>
              </a:defRPr>
            </a:pPr>
            <a:r>
              <a:t>AMA can achieve up to 8.7 points of life over majority vote, improving reliability!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Screenshot 2023-05-31 at 11.23.32 PM.png" descr="Screenshot 2023-05-31 at 11.23.32 PM.png"/>
          <p:cNvPicPr>
            <a:picLocks noChangeAspect="1"/>
          </p:cNvPicPr>
          <p:nvPr/>
        </p:nvPicPr>
        <p:blipFill>
          <a:blip r:embed="rId2">
            <a:extLst/>
          </a:blip>
          <a:stretch>
            <a:fillRect/>
          </a:stretch>
        </p:blipFill>
        <p:spPr>
          <a:xfrm>
            <a:off x="1376705" y="721177"/>
            <a:ext cx="20846201" cy="1146316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Results"/>
          <p:cNvSpPr txBox="1"/>
          <p:nvPr>
            <p:ph type="title" idx="4294967295"/>
          </p:nvPr>
        </p:nvSpPr>
        <p:spPr>
          <a:xfrm>
            <a:off x="1206500" y="795138"/>
            <a:ext cx="21971000" cy="1434950"/>
          </a:xfrm>
          <a:prstGeom prst="rect">
            <a:avLst/>
          </a:prstGeom>
        </p:spPr>
        <p:txBody>
          <a:bodyPr/>
          <a:lstStyle>
            <a:lvl1pPr algn="ctr">
              <a:defRPr spc="-140" sz="7000"/>
            </a:lvl1pPr>
          </a:lstStyle>
          <a:p>
            <a:pPr/>
            <a:r>
              <a:t>Results</a:t>
            </a:r>
          </a:p>
        </p:txBody>
      </p:sp>
      <p:pic>
        <p:nvPicPr>
          <p:cNvPr id="211" name="Untitled.jpg" descr="Untitled.jpg"/>
          <p:cNvPicPr>
            <a:picLocks noChangeAspect="1"/>
          </p:cNvPicPr>
          <p:nvPr/>
        </p:nvPicPr>
        <p:blipFill>
          <a:blip r:embed="rId2">
            <a:extLst/>
          </a:blip>
          <a:stretch>
            <a:fillRect/>
          </a:stretch>
        </p:blipFill>
        <p:spPr>
          <a:xfrm>
            <a:off x="4178478" y="2173093"/>
            <a:ext cx="16027044" cy="1137634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Results"/>
          <p:cNvSpPr txBox="1"/>
          <p:nvPr>
            <p:ph type="title" idx="4294967295"/>
          </p:nvPr>
        </p:nvSpPr>
        <p:spPr>
          <a:xfrm>
            <a:off x="1206500" y="795138"/>
            <a:ext cx="21971000" cy="1434950"/>
          </a:xfrm>
          <a:prstGeom prst="rect">
            <a:avLst/>
          </a:prstGeom>
        </p:spPr>
        <p:txBody>
          <a:bodyPr/>
          <a:lstStyle>
            <a:lvl1pPr algn="ctr">
              <a:defRPr spc="-140" sz="7000"/>
            </a:lvl1pPr>
          </a:lstStyle>
          <a:p>
            <a:pPr/>
            <a:r>
              <a:t>Results</a:t>
            </a:r>
          </a:p>
        </p:txBody>
      </p:sp>
      <p:pic>
        <p:nvPicPr>
          <p:cNvPr id="214" name="Screenshot 2023-05-31 at 3.14.53 PM.png" descr="Screenshot 2023-05-31 at 3.14.53 PM.png"/>
          <p:cNvPicPr>
            <a:picLocks noChangeAspect="1"/>
          </p:cNvPicPr>
          <p:nvPr/>
        </p:nvPicPr>
        <p:blipFill>
          <a:blip r:embed="rId2">
            <a:extLst/>
          </a:blip>
          <a:stretch>
            <a:fillRect/>
          </a:stretch>
        </p:blipFill>
        <p:spPr>
          <a:xfrm>
            <a:off x="3889134" y="2584502"/>
            <a:ext cx="16605732" cy="6273893"/>
          </a:xfrm>
          <a:prstGeom prst="rect">
            <a:avLst/>
          </a:prstGeom>
          <a:ln w="12700">
            <a:miter lim="400000"/>
          </a:ln>
        </p:spPr>
      </p:pic>
      <p:pic>
        <p:nvPicPr>
          <p:cNvPr id="215" name="Screenshot 2023-05-31 at 3.15.07 PM.png" descr="Screenshot 2023-05-31 at 3.15.07 PM.png"/>
          <p:cNvPicPr>
            <a:picLocks noChangeAspect="1"/>
          </p:cNvPicPr>
          <p:nvPr/>
        </p:nvPicPr>
        <p:blipFill>
          <a:blip r:embed="rId3">
            <a:extLst/>
          </a:blip>
          <a:stretch>
            <a:fillRect/>
          </a:stretch>
        </p:blipFill>
        <p:spPr>
          <a:xfrm>
            <a:off x="4355653" y="9212809"/>
            <a:ext cx="15672694" cy="361575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onclusion"/>
          <p:cNvSpPr txBox="1"/>
          <p:nvPr>
            <p:ph type="title" idx="4294967295"/>
          </p:nvPr>
        </p:nvSpPr>
        <p:spPr>
          <a:xfrm>
            <a:off x="1206500" y="795138"/>
            <a:ext cx="21971000" cy="1434950"/>
          </a:xfrm>
          <a:prstGeom prst="rect">
            <a:avLst/>
          </a:prstGeom>
        </p:spPr>
        <p:txBody>
          <a:bodyPr/>
          <a:lstStyle>
            <a:lvl1pPr algn="ctr">
              <a:defRPr spc="-140" sz="7000"/>
            </a:lvl1pPr>
          </a:lstStyle>
          <a:p>
            <a:pPr/>
            <a:r>
              <a:t>Conclusion</a:t>
            </a:r>
          </a:p>
        </p:txBody>
      </p:sp>
      <p:sp>
        <p:nvSpPr>
          <p:cNvPr id="218" name="- ASK ME ANYTHING PROMPTING (1) scalably obtains multiple prompts given a task input and (2) combines the intermediate answers to these prompts using weak supervision to give the final prediction.…"/>
          <p:cNvSpPr txBox="1"/>
          <p:nvPr>
            <p:ph type="body" idx="4294967295"/>
          </p:nvPr>
        </p:nvSpPr>
        <p:spPr>
          <a:xfrm>
            <a:off x="855120" y="2806424"/>
            <a:ext cx="22673760" cy="10969295"/>
          </a:xfrm>
          <a:prstGeom prst="rect">
            <a:avLst/>
          </a:prstGeom>
        </p:spPr>
        <p:txBody>
          <a:bodyPr/>
          <a:lstStyle/>
          <a:p>
            <a:pPr marL="0" indent="0" algn="just" defTabSz="457200">
              <a:lnSpc>
                <a:spcPct val="100000"/>
              </a:lnSpc>
              <a:spcBef>
                <a:spcPts val="1200"/>
              </a:spcBef>
              <a:buSzTx/>
              <a:buNone/>
              <a:defRPr sz="3133">
                <a:latin typeface="Times Roman"/>
                <a:ea typeface="Times Roman"/>
                <a:cs typeface="Times Roman"/>
                <a:sym typeface="Times Roman"/>
              </a:defRPr>
            </a:pPr>
            <a:r>
              <a:rPr b="1"/>
              <a:t>- ASK ME ANYTHING PROMPTING </a:t>
            </a:r>
            <a:r>
              <a:t>(1) scalably obtains multiple prompts given a task input and (2) combines the intermediate answers to these prompts using weak supervision to give the final prediction.</a:t>
            </a:r>
          </a:p>
          <a:p>
            <a:pPr marL="0" indent="0" algn="just" defTabSz="457200">
              <a:lnSpc>
                <a:spcPct val="100000"/>
              </a:lnSpc>
              <a:spcBef>
                <a:spcPts val="1200"/>
              </a:spcBef>
              <a:buSzTx/>
              <a:buNone/>
              <a:defRPr sz="3133">
                <a:latin typeface="Times Roman"/>
                <a:ea typeface="Times Roman"/>
                <a:cs typeface="Times Roman"/>
                <a:sym typeface="Times Roman"/>
              </a:defRPr>
            </a:pPr>
          </a:p>
          <a:p>
            <a:pPr marL="0" indent="0" algn="just" defTabSz="457200">
              <a:lnSpc>
                <a:spcPct val="100000"/>
              </a:lnSpc>
              <a:spcBef>
                <a:spcPts val="1200"/>
              </a:spcBef>
              <a:buSzTx/>
              <a:buNone/>
              <a:defRPr sz="3133">
                <a:latin typeface="Times Roman"/>
                <a:ea typeface="Times Roman"/>
                <a:cs typeface="Times Roman"/>
                <a:sym typeface="Times Roman"/>
              </a:defRPr>
            </a:pPr>
            <a:r>
              <a:t>- The steps in AMA stem from the observations on the effectiveness of open-ended questions over restrictive prompts, and the ability to model the varying accuracies and dependencies across a collection of prompts using weak- supervision. </a:t>
            </a:r>
          </a:p>
          <a:p>
            <a:pPr marL="0" indent="0" algn="just" defTabSz="457200">
              <a:lnSpc>
                <a:spcPct val="100000"/>
              </a:lnSpc>
              <a:spcBef>
                <a:spcPts val="1200"/>
              </a:spcBef>
              <a:buSzTx/>
              <a:buNone/>
              <a:defRPr sz="3133">
                <a:latin typeface="Times Roman"/>
                <a:ea typeface="Times Roman"/>
                <a:cs typeface="Times Roman"/>
                <a:sym typeface="Times Roman"/>
              </a:defRPr>
            </a:pPr>
          </a:p>
          <a:p>
            <a:pPr marL="0" indent="0" algn="just" defTabSz="457200">
              <a:lnSpc>
                <a:spcPct val="100000"/>
              </a:lnSpc>
              <a:spcBef>
                <a:spcPts val="1200"/>
              </a:spcBef>
              <a:buSzTx/>
              <a:buNone/>
              <a:defRPr sz="3133">
                <a:latin typeface="Times Roman"/>
                <a:ea typeface="Times Roman"/>
                <a:cs typeface="Times Roman"/>
                <a:sym typeface="Times Roman"/>
              </a:defRPr>
            </a:pPr>
            <a:r>
              <a:t>- AMA provides lift across four language model families and across model sizes ranging from 125M-175B parameters. </a:t>
            </a:r>
          </a:p>
          <a:p>
            <a:pPr marL="0" indent="0" algn="just" defTabSz="457200">
              <a:lnSpc>
                <a:spcPct val="100000"/>
              </a:lnSpc>
              <a:spcBef>
                <a:spcPts val="1200"/>
              </a:spcBef>
              <a:buSzTx/>
              <a:buNone/>
              <a:defRPr sz="3133">
                <a:latin typeface="Times Roman"/>
                <a:ea typeface="Times Roman"/>
                <a:cs typeface="Times Roman"/>
                <a:sym typeface="Times Roman"/>
              </a:defRPr>
            </a:pPr>
          </a:p>
          <a:p>
            <a:pPr marL="0" indent="0" algn="just" defTabSz="457200">
              <a:lnSpc>
                <a:spcPct val="100000"/>
              </a:lnSpc>
              <a:spcBef>
                <a:spcPts val="1200"/>
              </a:spcBef>
              <a:buSzTx/>
              <a:buNone/>
              <a:defRPr sz="3133">
                <a:latin typeface="Times Roman"/>
                <a:ea typeface="Times Roman"/>
                <a:cs typeface="Times Roman"/>
                <a:sym typeface="Times Roman"/>
              </a:defRPr>
            </a:pPr>
            <a:r>
              <a:t>- AMA enables a 30x smaller LM to exceed the average performance of few-shot GPT3-175B averaged across 20 popular language benchmarks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hank You !"/>
          <p:cNvSpPr txBox="1"/>
          <p:nvPr/>
        </p:nvSpPr>
        <p:spPr>
          <a:xfrm>
            <a:off x="8617584" y="6044569"/>
            <a:ext cx="7148831" cy="1626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0000"/>
            </a:lvl1pPr>
          </a:lstStyle>
          <a:p>
            <a:pPr/>
            <a:r>
              <a:t>Thank You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Screenshot 2023-05-30 at 12.44.45 PM.png" descr="Screenshot 2023-05-30 at 12.44.45 PM.png"/>
          <p:cNvPicPr>
            <a:picLocks noChangeAspect="1"/>
          </p:cNvPicPr>
          <p:nvPr/>
        </p:nvPicPr>
        <p:blipFill>
          <a:blip r:embed="rId2">
            <a:extLst/>
          </a:blip>
          <a:stretch>
            <a:fillRect/>
          </a:stretch>
        </p:blipFill>
        <p:spPr>
          <a:xfrm>
            <a:off x="2137383" y="1838274"/>
            <a:ext cx="20109234" cy="1003945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SK ME ANYTHING (AMA)"/>
          <p:cNvSpPr txBox="1"/>
          <p:nvPr>
            <p:ph type="title" idx="4294967295"/>
          </p:nvPr>
        </p:nvSpPr>
        <p:spPr>
          <a:xfrm>
            <a:off x="1206500" y="1145492"/>
            <a:ext cx="21971000" cy="1433164"/>
          </a:xfrm>
          <a:prstGeom prst="rect">
            <a:avLst/>
          </a:prstGeom>
        </p:spPr>
        <p:txBody>
          <a:bodyPr/>
          <a:lstStyle>
            <a:lvl1pPr algn="ctr">
              <a:defRPr spc="-140" sz="7000"/>
            </a:lvl1pPr>
          </a:lstStyle>
          <a:p>
            <a:pPr/>
            <a:r>
              <a:t>ASK ME ANYTHING (AMA)</a:t>
            </a:r>
          </a:p>
        </p:txBody>
      </p:sp>
      <p:sp>
        <p:nvSpPr>
          <p:cNvPr id="161" name="Three key questions…"/>
          <p:cNvSpPr txBox="1"/>
          <p:nvPr>
            <p:ph type="body" idx="4294967295"/>
          </p:nvPr>
        </p:nvSpPr>
        <p:spPr>
          <a:xfrm>
            <a:off x="1206500" y="2865758"/>
            <a:ext cx="21971000" cy="9884982"/>
          </a:xfrm>
          <a:prstGeom prst="rect">
            <a:avLst/>
          </a:prstGeom>
        </p:spPr>
        <p:txBody>
          <a:bodyPr/>
          <a:lstStyle/>
          <a:p>
            <a:pPr marL="419100" indent="-419100">
              <a:defRPr sz="3300">
                <a:solidFill>
                  <a:schemeClr val="accent1">
                    <a:hueOff val="114395"/>
                    <a:lumOff val="-24975"/>
                  </a:schemeClr>
                </a:solidFill>
              </a:defRPr>
            </a:pPr>
            <a:r>
              <a:t>Three key questions</a:t>
            </a:r>
          </a:p>
          <a:p>
            <a:pPr marL="611187" indent="-611187">
              <a:buSzPct val="100000"/>
              <a:buAutoNum type="arabicPeriod" startAt="1"/>
              <a:defRPr b="1" sz="3500">
                <a:solidFill>
                  <a:schemeClr val="accent1">
                    <a:hueOff val="114395"/>
                    <a:lumOff val="-24975"/>
                  </a:schemeClr>
                </a:solidFill>
              </a:defRPr>
            </a:pPr>
            <a:r>
              <a:t>How do we get prompts that are of decent quality? We need to understand properties of effective prompts.</a:t>
            </a:r>
          </a:p>
          <a:p>
            <a:pPr marL="611187" indent="-611187">
              <a:buSzPct val="100000"/>
              <a:buAutoNum type="arabicPeriod" startAt="1"/>
              <a:defRPr b="1" sz="3500">
                <a:solidFill>
                  <a:schemeClr val="accent1">
                    <a:hueOff val="114395"/>
                    <a:lumOff val="-24975"/>
                  </a:schemeClr>
                </a:solidFill>
              </a:defRPr>
            </a:pPr>
            <a:r>
              <a:t>How do we generate those effective prompts efficiently at scale?</a:t>
            </a:r>
          </a:p>
          <a:p>
            <a:pPr marL="611187" indent="-611187">
              <a:buSzPct val="100000"/>
              <a:buAutoNum type="arabicPeriod" startAt="1"/>
              <a:defRPr b="1" sz="3500">
                <a:solidFill>
                  <a:schemeClr val="accent1">
                    <a:hueOff val="114395"/>
                    <a:lumOff val="-24975"/>
                  </a:schemeClr>
                </a:solidFill>
              </a:defRPr>
            </a:pPr>
            <a:r>
              <a:t>How do we aggregate the predictions generated by the different prompts reliably?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Challenges and presented Solutions"/>
          <p:cNvSpPr txBox="1"/>
          <p:nvPr>
            <p:ph type="title" idx="4294967295"/>
          </p:nvPr>
        </p:nvSpPr>
        <p:spPr>
          <a:xfrm>
            <a:off x="1206500" y="1145492"/>
            <a:ext cx="21971000" cy="1433164"/>
          </a:xfrm>
          <a:prstGeom prst="rect">
            <a:avLst/>
          </a:prstGeom>
        </p:spPr>
        <p:txBody>
          <a:bodyPr/>
          <a:lstStyle>
            <a:lvl1pPr algn="ctr">
              <a:defRPr spc="-140" sz="7000"/>
            </a:lvl1pPr>
          </a:lstStyle>
          <a:p>
            <a:pPr/>
            <a:r>
              <a:t>Challenges and presented Solutions</a:t>
            </a:r>
          </a:p>
        </p:txBody>
      </p:sp>
      <p:sp>
        <p:nvSpPr>
          <p:cNvPr id="164" name="Effective Prompts…"/>
          <p:cNvSpPr txBox="1"/>
          <p:nvPr>
            <p:ph type="body" idx="1"/>
          </p:nvPr>
        </p:nvSpPr>
        <p:spPr>
          <a:xfrm>
            <a:off x="1206500" y="2865758"/>
            <a:ext cx="21971000" cy="9884982"/>
          </a:xfrm>
          <a:prstGeom prst="rect">
            <a:avLst/>
          </a:prstGeom>
        </p:spPr>
        <p:txBody>
          <a:bodyPr numCol="1" spcCol="38100"/>
          <a:lstStyle/>
          <a:p>
            <a:pPr marL="499872" indent="-499872" defTabSz="1999437">
              <a:spcBef>
                <a:spcPts val="3600"/>
              </a:spcBef>
              <a:defRPr sz="3936"/>
            </a:pPr>
            <a:r>
              <a:t>Effective Prompts </a:t>
            </a:r>
          </a:p>
          <a:p>
            <a:pPr marL="499871" indent="-499871" defTabSz="1999437">
              <a:spcBef>
                <a:spcPts val="3600"/>
              </a:spcBef>
              <a:buSzPct val="40000"/>
              <a:buBlip>
                <a:blip r:embed="rId2"/>
              </a:buBlip>
              <a:defRPr sz="2706">
                <a:solidFill>
                  <a:schemeClr val="accent1">
                    <a:hueOff val="114395"/>
                    <a:lumOff val="-24975"/>
                  </a:schemeClr>
                </a:solidFill>
              </a:defRPr>
            </a:pPr>
            <a:r>
              <a:t>High quality prompts are a precursor to improvements from aggregation </a:t>
            </a:r>
          </a:p>
          <a:p>
            <a:pPr marL="499871" indent="-499871" defTabSz="1999437">
              <a:spcBef>
                <a:spcPts val="3600"/>
              </a:spcBef>
              <a:buSzPct val="40000"/>
              <a:buBlip>
                <a:blip r:embed="rId2"/>
              </a:buBlip>
              <a:defRPr b="1" sz="2706">
                <a:solidFill>
                  <a:schemeClr val="accent1">
                    <a:hueOff val="114395"/>
                    <a:lumOff val="-24975"/>
                  </a:schemeClr>
                </a:solidFill>
              </a:defRPr>
            </a:pPr>
            <a:r>
              <a:t>Open-ended format is encouraged, Given a task input, simple structure of forming question based on input and prompting the LLM to answer the question improves the performance across diverse benchmarks tasks</a:t>
            </a:r>
          </a:p>
          <a:p>
            <a:pPr marL="499872" indent="-499872" defTabSz="1999437">
              <a:spcBef>
                <a:spcPts val="3600"/>
              </a:spcBef>
              <a:defRPr sz="3936"/>
            </a:pPr>
            <a:r>
              <a:t>Scalable Collection</a:t>
            </a:r>
          </a:p>
          <a:p>
            <a:pPr marL="499871" indent="-499871" defTabSz="1999437">
              <a:spcBef>
                <a:spcPts val="3600"/>
              </a:spcBef>
              <a:buSzPct val="40000"/>
              <a:buBlip>
                <a:blip r:embed="rId2"/>
              </a:buBlip>
              <a:defRPr sz="2706">
                <a:solidFill>
                  <a:schemeClr val="accent1">
                    <a:hueOff val="114395"/>
                    <a:lumOff val="-24975"/>
                  </a:schemeClr>
                </a:solidFill>
              </a:defRPr>
            </a:pPr>
            <a:r>
              <a:t>Multiple prompts should be obtained to collect votes for an input’s true label which is challenging to scale</a:t>
            </a:r>
          </a:p>
          <a:p>
            <a:pPr marL="499871" indent="-499871" defTabSz="1999437">
              <a:spcBef>
                <a:spcPts val="3600"/>
              </a:spcBef>
              <a:buSzPct val="40000"/>
              <a:buBlip>
                <a:blip r:embed="rId2"/>
              </a:buBlip>
              <a:defRPr sz="2706">
                <a:solidFill>
                  <a:schemeClr val="accent1">
                    <a:hueOff val="114395"/>
                    <a:lumOff val="-24975"/>
                  </a:schemeClr>
                </a:solidFill>
              </a:defRPr>
            </a:pPr>
            <a:r>
              <a:rPr b="1"/>
              <a:t>Transform task inputs to the effective open-ended question-answering format by recursively </a:t>
            </a:r>
            <a:r>
              <a:rPr b="1" i="1"/>
              <a:t>using the LLM itself </a:t>
            </a:r>
            <a:r>
              <a:rPr b="1"/>
              <a:t>in a fixed two step pipeline. Varying functional prompt-chains is applied to an input to collect multiple votes for the input’s true label. </a:t>
            </a:r>
            <a:br/>
          </a:p>
          <a:p>
            <a:pPr marL="499872" indent="-499872" defTabSz="1999437">
              <a:spcBef>
                <a:spcPts val="3600"/>
              </a:spcBef>
              <a:defRPr sz="3936"/>
            </a:pPr>
            <a:r>
              <a:t>Prompt Aggregation</a:t>
            </a:r>
          </a:p>
          <a:p>
            <a:pPr marL="499871" indent="-499871" defTabSz="1999437">
              <a:spcBef>
                <a:spcPts val="3600"/>
              </a:spcBef>
              <a:buSzPct val="40000"/>
              <a:buBlip>
                <a:blip r:embed="rId2"/>
              </a:buBlip>
              <a:defRPr sz="2706">
                <a:solidFill>
                  <a:schemeClr val="accent1">
                    <a:hueOff val="114395"/>
                    <a:lumOff val="-24975"/>
                  </a:schemeClr>
                </a:solidFill>
              </a:defRPr>
            </a:pPr>
            <a:r>
              <a:t>Need a strategy that accounts for the varying accuracies and dependencies to make it reliable  </a:t>
            </a:r>
          </a:p>
          <a:p>
            <a:pPr marL="499871" indent="-499871" defTabSz="1999437">
              <a:spcBef>
                <a:spcPts val="3600"/>
              </a:spcBef>
              <a:buSzPct val="40000"/>
              <a:buBlip>
                <a:blip r:embed="rId2"/>
              </a:buBlip>
              <a:defRPr b="1" sz="2706">
                <a:solidFill>
                  <a:schemeClr val="accent1">
                    <a:hueOff val="114395"/>
                    <a:lumOff val="-24975"/>
                  </a:schemeClr>
                </a:solidFill>
              </a:defRPr>
            </a:pPr>
            <a:r>
              <a:t>Weak Supervision (WS) is applied to prompting broadly for the first time in this work, showing it improves the reliability of prompting with off-the-shelf LLMs and no further training. </a:t>
            </a:r>
            <a:endParaRPr sz="984"/>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Related Work"/>
          <p:cNvSpPr txBox="1"/>
          <p:nvPr>
            <p:ph type="title" idx="4294967295"/>
          </p:nvPr>
        </p:nvSpPr>
        <p:spPr>
          <a:xfrm>
            <a:off x="1206500" y="1055029"/>
            <a:ext cx="21971000" cy="1433164"/>
          </a:xfrm>
          <a:prstGeom prst="rect">
            <a:avLst/>
          </a:prstGeom>
        </p:spPr>
        <p:txBody>
          <a:bodyPr/>
          <a:lstStyle>
            <a:lvl1pPr algn="ctr">
              <a:defRPr spc="-140" sz="7000"/>
            </a:lvl1pPr>
          </a:lstStyle>
          <a:p>
            <a:pPr/>
            <a:r>
              <a:t>Related Work</a:t>
            </a:r>
          </a:p>
        </p:txBody>
      </p:sp>
      <p:sp>
        <p:nvSpPr>
          <p:cNvPr id="167" name="Several existing works study how to improve the zero-to-few-shot task-transfer abilities of LLMs.…"/>
          <p:cNvSpPr txBox="1"/>
          <p:nvPr>
            <p:ph type="body" idx="4294967295"/>
          </p:nvPr>
        </p:nvSpPr>
        <p:spPr>
          <a:xfrm>
            <a:off x="855120" y="2706645"/>
            <a:ext cx="22673760" cy="10969295"/>
          </a:xfrm>
          <a:prstGeom prst="rect">
            <a:avLst/>
          </a:prstGeom>
        </p:spPr>
        <p:txBody>
          <a:bodyPr/>
          <a:lstStyle/>
          <a:p>
            <a:pPr marL="0" indent="0" algn="just" defTabSz="443484">
              <a:lnSpc>
                <a:spcPct val="100000"/>
              </a:lnSpc>
              <a:spcBef>
                <a:spcPts val="1100"/>
              </a:spcBef>
              <a:buSzTx/>
              <a:buNone/>
              <a:defRPr sz="2942">
                <a:latin typeface="Times Roman"/>
                <a:ea typeface="Times Roman"/>
                <a:cs typeface="Times Roman"/>
                <a:sym typeface="Times Roman"/>
              </a:defRPr>
            </a:pPr>
            <a:r>
              <a:t>Several existing works study how to improve the zero-to-few-shot task-transfer abilities of LLMs. </a:t>
            </a:r>
          </a:p>
          <a:p>
            <a:pPr marL="0" indent="0" algn="just" defTabSz="443484">
              <a:lnSpc>
                <a:spcPct val="100000"/>
              </a:lnSpc>
              <a:spcBef>
                <a:spcPts val="1100"/>
              </a:spcBef>
              <a:buSzTx/>
              <a:buNone/>
              <a:defRPr sz="2942">
                <a:latin typeface="Times Roman"/>
                <a:ea typeface="Times Roman"/>
                <a:cs typeface="Times Roman"/>
                <a:sym typeface="Times Roman"/>
              </a:defRPr>
            </a:pPr>
          </a:p>
          <a:p>
            <a:pPr marL="0" indent="0" algn="just" defTabSz="443484">
              <a:lnSpc>
                <a:spcPct val="100000"/>
              </a:lnSpc>
              <a:spcBef>
                <a:spcPts val="1100"/>
              </a:spcBef>
              <a:buSzTx/>
              <a:buNone/>
              <a:defRPr sz="2942">
                <a:latin typeface="Times Roman"/>
                <a:ea typeface="Times Roman"/>
                <a:cs typeface="Times Roman"/>
                <a:sym typeface="Times Roman"/>
              </a:defRPr>
            </a:pPr>
            <a:r>
              <a:rPr b="1"/>
              <a:t>-</a:t>
            </a:r>
            <a:r>
              <a:t> </a:t>
            </a:r>
            <a:r>
              <a:rPr b="1"/>
              <a:t>Training based strategies: </a:t>
            </a:r>
            <a:r>
              <a:t>Improves prompting performance by training larger models over more or curated data, and for longer [</a:t>
            </a:r>
            <a:r>
              <a:rPr>
                <a:solidFill>
                  <a:srgbClr val="000080"/>
                </a:solidFill>
              </a:rPr>
              <a:t>Kaplan et al.</a:t>
            </a:r>
            <a:r>
              <a:t>, </a:t>
            </a:r>
            <a:r>
              <a:rPr>
                <a:solidFill>
                  <a:srgbClr val="000080"/>
                </a:solidFill>
              </a:rPr>
              <a:t>2020</a:t>
            </a:r>
            <a:r>
              <a:t>, </a:t>
            </a:r>
            <a:r>
              <a:rPr>
                <a:solidFill>
                  <a:srgbClr val="000080"/>
                </a:solidFill>
              </a:rPr>
              <a:t>Chowdhery et al.</a:t>
            </a:r>
            <a:r>
              <a:t>, </a:t>
            </a:r>
            <a:r>
              <a:rPr>
                <a:solidFill>
                  <a:srgbClr val="000080"/>
                </a:solidFill>
              </a:rPr>
              <a:t>2022</a:t>
            </a:r>
            <a:r>
              <a:t>] — or by explicitly fine-tuning LMs over prompts [</a:t>
            </a:r>
            <a:r>
              <a:rPr>
                <a:solidFill>
                  <a:srgbClr val="000080"/>
                </a:solidFill>
              </a:rPr>
              <a:t>Wang et al.</a:t>
            </a:r>
            <a:r>
              <a:t>, </a:t>
            </a:r>
            <a:r>
              <a:rPr>
                <a:solidFill>
                  <a:srgbClr val="000080"/>
                </a:solidFill>
              </a:rPr>
              <a:t>2022a</a:t>
            </a:r>
            <a:r>
              <a:t>, </a:t>
            </a:r>
            <a:r>
              <a:rPr>
                <a:solidFill>
                  <a:srgbClr val="000080"/>
                </a:solidFill>
              </a:rPr>
              <a:t>Wei et al.</a:t>
            </a:r>
            <a:r>
              <a:t>, </a:t>
            </a:r>
            <a:r>
              <a:rPr>
                <a:solidFill>
                  <a:srgbClr val="000080"/>
                </a:solidFill>
              </a:rPr>
              <a:t>2022b</a:t>
            </a:r>
            <a:r>
              <a:t>, </a:t>
            </a:r>
            <a:r>
              <a:rPr>
                <a:solidFill>
                  <a:srgbClr val="000080"/>
                </a:solidFill>
              </a:rPr>
              <a:t>Sanh et al.</a:t>
            </a:r>
            <a:r>
              <a:t>, </a:t>
            </a:r>
            <a:r>
              <a:rPr>
                <a:solidFill>
                  <a:srgbClr val="000080"/>
                </a:solidFill>
              </a:rPr>
              <a:t>2022</a:t>
            </a:r>
            <a:r>
              <a:t>, </a:t>
            </a:r>
            <a:r>
              <a:rPr>
                <a:solidFill>
                  <a:srgbClr val="000080"/>
                </a:solidFill>
              </a:rPr>
              <a:t>Ouyang et al.</a:t>
            </a:r>
            <a:r>
              <a:t>, </a:t>
            </a:r>
            <a:r>
              <a:rPr>
                <a:solidFill>
                  <a:srgbClr val="000080"/>
                </a:solidFill>
              </a:rPr>
              <a:t>2022</a:t>
            </a:r>
            <a:r>
              <a:t>].</a:t>
            </a:r>
          </a:p>
          <a:p>
            <a:pPr marL="0" indent="0" algn="just" defTabSz="443484">
              <a:lnSpc>
                <a:spcPct val="100000"/>
              </a:lnSpc>
              <a:spcBef>
                <a:spcPts val="1100"/>
              </a:spcBef>
              <a:buSzTx/>
              <a:buNone/>
              <a:defRPr sz="2942">
                <a:latin typeface="Times Roman"/>
                <a:ea typeface="Times Roman"/>
                <a:cs typeface="Times Roman"/>
                <a:sym typeface="Times Roman"/>
              </a:defRPr>
            </a:pPr>
          </a:p>
          <a:p>
            <a:pPr marL="0" indent="0" algn="just" defTabSz="443484">
              <a:lnSpc>
                <a:spcPct val="100000"/>
              </a:lnSpc>
              <a:spcBef>
                <a:spcPts val="1100"/>
              </a:spcBef>
              <a:buSzTx/>
              <a:buNone/>
              <a:defRPr sz="2942">
                <a:latin typeface="Times Roman"/>
                <a:ea typeface="Times Roman"/>
                <a:cs typeface="Times Roman"/>
                <a:sym typeface="Times Roman"/>
              </a:defRPr>
            </a:pPr>
            <a:r>
              <a:rPr b="1"/>
              <a:t>- Prompt-engineering: </a:t>
            </a:r>
            <a:r>
              <a:t>Prompt-engineering is the process of designing natural language specifications of a task, which are used to condition the LLM at inference time. Prior work finds that the prompt format changes the model behavior and proposes particular formats. Some formats are designed-for or evaluated-on a narrow task type, model type, or model size [</a:t>
            </a:r>
            <a:r>
              <a:rPr>
                <a:solidFill>
                  <a:srgbClr val="000080"/>
                </a:solidFill>
              </a:rPr>
              <a:t>Wei et al.</a:t>
            </a:r>
            <a:r>
              <a:t>, </a:t>
            </a:r>
            <a:r>
              <a:rPr>
                <a:solidFill>
                  <a:srgbClr val="000080"/>
                </a:solidFill>
              </a:rPr>
              <a:t>2022a</a:t>
            </a:r>
            <a:r>
              <a:t>, </a:t>
            </a:r>
            <a:r>
              <a:rPr>
                <a:solidFill>
                  <a:srgbClr val="000080"/>
                </a:solidFill>
              </a:rPr>
              <a:t>Jung et al.</a:t>
            </a:r>
            <a:r>
              <a:t>, </a:t>
            </a:r>
            <a:r>
              <a:rPr>
                <a:solidFill>
                  <a:srgbClr val="000080"/>
                </a:solidFill>
              </a:rPr>
              <a:t>2022</a:t>
            </a:r>
            <a:r>
              <a:t>]. Others require users to </a:t>
            </a:r>
            <a:r>
              <a:rPr i="1"/>
              <a:t>manually </a:t>
            </a:r>
            <a:r>
              <a:t>rewrite task-inputs to the prescribed formats on a example-by-example basis in a task-specific manner [</a:t>
            </a:r>
            <a:r>
              <a:rPr>
                <a:solidFill>
                  <a:srgbClr val="000080"/>
                </a:solidFill>
              </a:rPr>
              <a:t>Mishra et al.</a:t>
            </a:r>
            <a:r>
              <a:t>, </a:t>
            </a:r>
            <a:r>
              <a:rPr>
                <a:solidFill>
                  <a:srgbClr val="000080"/>
                </a:solidFill>
              </a:rPr>
              <a:t>2021</a:t>
            </a:r>
            <a:r>
              <a:t>, </a:t>
            </a:r>
            <a:r>
              <a:rPr>
                <a:solidFill>
                  <a:srgbClr val="000080"/>
                </a:solidFill>
              </a:rPr>
              <a:t>Patel et al.</a:t>
            </a:r>
            <a:r>
              <a:t>, </a:t>
            </a:r>
            <a:r>
              <a:rPr>
                <a:solidFill>
                  <a:srgbClr val="000080"/>
                </a:solidFill>
              </a:rPr>
              <a:t>2022</a:t>
            </a:r>
            <a:r>
              <a:t>, </a:t>
            </a:r>
            <a:r>
              <a:rPr>
                <a:solidFill>
                  <a:srgbClr val="000080"/>
                </a:solidFill>
              </a:rPr>
              <a:t>Wu et al.</a:t>
            </a:r>
            <a:r>
              <a:t>, </a:t>
            </a:r>
            <a:r>
              <a:rPr>
                <a:solidFill>
                  <a:srgbClr val="000080"/>
                </a:solidFill>
              </a:rPr>
              <a:t>2022</a:t>
            </a:r>
            <a:r>
              <a:t>].  </a:t>
            </a:r>
            <a:r>
              <a:rPr>
                <a:solidFill>
                  <a:srgbClr val="000080"/>
                </a:solidFill>
              </a:rPr>
              <a:t>Creswell et al. </a:t>
            </a:r>
            <a:r>
              <a:t>[</a:t>
            </a:r>
            <a:r>
              <a:rPr>
                <a:solidFill>
                  <a:srgbClr val="000080"/>
                </a:solidFill>
              </a:rPr>
              <a:t>2022</a:t>
            </a:r>
            <a:r>
              <a:t>], </a:t>
            </a:r>
            <a:r>
              <a:rPr>
                <a:solidFill>
                  <a:srgbClr val="000080"/>
                </a:solidFill>
              </a:rPr>
              <a:t>Wu et al. </a:t>
            </a:r>
            <a:r>
              <a:t>[</a:t>
            </a:r>
            <a:r>
              <a:rPr>
                <a:solidFill>
                  <a:srgbClr val="000080"/>
                </a:solidFill>
              </a:rPr>
              <a:t>2022</a:t>
            </a:r>
            <a:r>
              <a:t>] explicitly </a:t>
            </a:r>
            <a:r>
              <a:rPr i="1"/>
              <a:t>decompose </a:t>
            </a:r>
            <a:r>
              <a:t>the complex tasks into steps, which are each handled in a separate inference-pass.</a:t>
            </a:r>
          </a:p>
          <a:p>
            <a:pPr marL="0" indent="0" algn="just" defTabSz="443484">
              <a:lnSpc>
                <a:spcPct val="100000"/>
              </a:lnSpc>
              <a:spcBef>
                <a:spcPts val="1100"/>
              </a:spcBef>
              <a:buSzTx/>
              <a:buNone/>
              <a:defRPr sz="2942">
                <a:latin typeface="Times Roman"/>
                <a:ea typeface="Times Roman"/>
                <a:cs typeface="Times Roman"/>
                <a:sym typeface="Times Roman"/>
              </a:defRPr>
            </a:pPr>
          </a:p>
          <a:p>
            <a:pPr marL="0" indent="0" algn="just" defTabSz="443484">
              <a:lnSpc>
                <a:spcPct val="100000"/>
              </a:lnSpc>
              <a:spcBef>
                <a:spcPts val="1100"/>
              </a:spcBef>
              <a:buSzTx/>
              <a:buNone/>
              <a:defRPr sz="2942">
                <a:latin typeface="Times Roman"/>
                <a:ea typeface="Times Roman"/>
                <a:cs typeface="Times Roman"/>
                <a:sym typeface="Times Roman"/>
              </a:defRPr>
            </a:pPr>
            <a:r>
              <a:rPr b="1"/>
              <a:t>- Prompt sensitivity: </a:t>
            </a:r>
            <a:r>
              <a:t>Prior works note the sensitivity of prompting under slight modifications and propose strategies to improve the performance of single prompts [</a:t>
            </a:r>
            <a:r>
              <a:rPr>
                <a:solidFill>
                  <a:srgbClr val="000080"/>
                </a:solidFill>
              </a:rPr>
              <a:t>Zhao et al.</a:t>
            </a:r>
            <a:r>
              <a:t>, </a:t>
            </a:r>
            <a:r>
              <a:rPr>
                <a:solidFill>
                  <a:srgbClr val="000080"/>
                </a:solidFill>
              </a:rPr>
              <a:t>2021</a:t>
            </a:r>
            <a:r>
              <a:t>, </a:t>
            </a:r>
            <a:r>
              <a:rPr>
                <a:solidFill>
                  <a:srgbClr val="000080"/>
                </a:solidFill>
              </a:rPr>
              <a:t>Liu et al.</a:t>
            </a:r>
            <a:r>
              <a:t>, </a:t>
            </a:r>
            <a:r>
              <a:rPr>
                <a:solidFill>
                  <a:srgbClr val="000080"/>
                </a:solidFill>
              </a:rPr>
              <a:t>2021</a:t>
            </a:r>
            <a:r>
              <a:t>]. Prompt aggregation has been applied in several prior works. Many works train models to perform the aggregation and/or to achieve strong results with small LMs [</a:t>
            </a:r>
            <a:r>
              <a:rPr>
                <a:solidFill>
                  <a:srgbClr val="000080"/>
                </a:solidFill>
              </a:rPr>
              <a:t>Jiang et al.</a:t>
            </a:r>
            <a:r>
              <a:t>, </a:t>
            </a:r>
            <a:r>
              <a:rPr>
                <a:solidFill>
                  <a:srgbClr val="000080"/>
                </a:solidFill>
              </a:rPr>
              <a:t>2020</a:t>
            </a:r>
            <a:r>
              <a:t>, </a:t>
            </a:r>
            <a:r>
              <a:rPr>
                <a:solidFill>
                  <a:srgbClr val="000080"/>
                </a:solidFill>
              </a:rPr>
              <a:t>Schick and Schütze</a:t>
            </a:r>
            <a:r>
              <a:t>, </a:t>
            </a:r>
            <a:r>
              <a:rPr>
                <a:solidFill>
                  <a:srgbClr val="000080"/>
                </a:solidFill>
              </a:rPr>
              <a:t>2021</a:t>
            </a:r>
            <a:r>
              <a:t>, </a:t>
            </a:r>
            <a:r>
              <a:rPr>
                <a:solidFill>
                  <a:srgbClr val="000080"/>
                </a:solidFill>
              </a:rPr>
              <a:t>Cobbe et al.</a:t>
            </a:r>
            <a:r>
              <a:t>, </a:t>
            </a:r>
            <a:r>
              <a:rPr>
                <a:solidFill>
                  <a:srgbClr val="000080"/>
                </a:solidFill>
              </a:rPr>
              <a:t>2021</a:t>
            </a:r>
            <a:r>
              <a:t>, </a:t>
            </a:r>
            <a:r>
              <a:rPr>
                <a:solidFill>
                  <a:srgbClr val="000080"/>
                </a:solidFill>
              </a:rPr>
              <a:t>Zelikman et al.</a:t>
            </a:r>
            <a:r>
              <a:t>, </a:t>
            </a:r>
            <a:r>
              <a:rPr>
                <a:solidFill>
                  <a:srgbClr val="000080"/>
                </a:solidFill>
              </a:rPr>
              <a:t>2022</a:t>
            </a:r>
            <a:r>
              <a:t>, inter alia.]. Self-Consistency </a:t>
            </a:r>
            <a:r>
              <a:rPr>
                <a:solidFill>
                  <a:srgbClr val="000080"/>
                </a:solidFill>
              </a:rPr>
              <a:t>Wang et al. </a:t>
            </a:r>
            <a:r>
              <a:t>[</a:t>
            </a:r>
            <a:r>
              <a:rPr>
                <a:solidFill>
                  <a:srgbClr val="000080"/>
                </a:solidFill>
              </a:rPr>
              <a:t>2022b</a:t>
            </a:r>
            <a:r>
              <a:t>], which requires no training, does not report improvements for small LMs (&lt;10B parameters).</a:t>
            </a:r>
          </a:p>
          <a:p>
            <a:pPr marL="0" indent="0" algn="just" defTabSz="443484">
              <a:lnSpc>
                <a:spcPct val="100000"/>
              </a:lnSpc>
              <a:spcBef>
                <a:spcPts val="1100"/>
              </a:spcBef>
              <a:buSzTx/>
              <a:buNone/>
              <a:defRPr sz="2942">
                <a:latin typeface="Times Roman"/>
                <a:ea typeface="Times Roman"/>
                <a:cs typeface="Times Roman"/>
                <a:sym typeface="Times Roman"/>
              </a:defRPr>
            </a:pPr>
          </a:p>
          <a:p>
            <a:pPr marL="0" indent="0" algn="just" defTabSz="443484">
              <a:lnSpc>
                <a:spcPct val="100000"/>
              </a:lnSpc>
              <a:spcBef>
                <a:spcPts val="1100"/>
              </a:spcBef>
              <a:buSzTx/>
              <a:buNone/>
              <a:defRPr sz="2942">
                <a:latin typeface="Times Roman"/>
                <a:ea typeface="Times Roman"/>
                <a:cs typeface="Times Roman"/>
                <a:sym typeface="Times Roman"/>
              </a:defRPr>
            </a:pPr>
            <a:r>
              <a:rPr b="1"/>
              <a:t>- Weak supervision (WS): </a:t>
            </a:r>
            <a:r>
              <a:t>WS is a powerful framework that learns the accuracies and correlations of multiple noisy sources and aggregates them to produce weak labels for training data [</a:t>
            </a:r>
            <a:r>
              <a:rPr>
                <a:solidFill>
                  <a:srgbClr val="000080"/>
                </a:solidFill>
              </a:rPr>
              <a:t>Ratner et al.</a:t>
            </a:r>
            <a:r>
              <a:t>, </a:t>
            </a:r>
            <a:r>
              <a:rPr>
                <a:solidFill>
                  <a:srgbClr val="000080"/>
                </a:solidFill>
              </a:rPr>
              <a:t>2017</a:t>
            </a:r>
            <a:r>
              <a:t>, </a:t>
            </a:r>
            <a:r>
              <a:rPr>
                <a:solidFill>
                  <a:srgbClr val="000080"/>
                </a:solidFill>
              </a:rPr>
              <a:t>2016</a:t>
            </a:r>
            <a:r>
              <a:t>, </a:t>
            </a:r>
            <a:r>
              <a:rPr>
                <a:solidFill>
                  <a:srgbClr val="000080"/>
                </a:solidFill>
              </a:rPr>
              <a:t>2018</a:t>
            </a:r>
            <a:r>
              <a:t>, </a:t>
            </a:r>
            <a:r>
              <a:rPr>
                <a:solidFill>
                  <a:srgbClr val="000080"/>
                </a:solidFill>
              </a:rPr>
              <a:t>Varma et al.</a:t>
            </a:r>
            <a:r>
              <a:t>,</a:t>
            </a:r>
            <a:r>
              <a:rPr>
                <a:solidFill>
                  <a:srgbClr val="000080"/>
                </a:solidFill>
              </a:rPr>
              <a:t>2019</a:t>
            </a:r>
            <a:r>
              <a:t>, </a:t>
            </a:r>
            <a:r>
              <a:rPr>
                <a:solidFill>
                  <a:srgbClr val="000080"/>
                </a:solidFill>
              </a:rPr>
              <a:t>Fu et al.</a:t>
            </a:r>
            <a:r>
              <a:t>, </a:t>
            </a:r>
            <a:r>
              <a:rPr>
                <a:solidFill>
                  <a:srgbClr val="000080"/>
                </a:solidFill>
              </a:rPr>
              <a:t>2020</a:t>
            </a:r>
            <a:r>
              <a:t>]. WS has been applied to prompting in the context of distilling a LLM by aggregating the outputs of hand-curated prompts into a labeled dataset and training a smaller model on it [</a:t>
            </a:r>
            <a:r>
              <a:rPr>
                <a:solidFill>
                  <a:srgbClr val="000080"/>
                </a:solidFill>
              </a:rPr>
              <a:t>Smith et al.</a:t>
            </a:r>
            <a:r>
              <a:t>, </a:t>
            </a:r>
            <a:r>
              <a:rPr>
                <a:solidFill>
                  <a:srgbClr val="000080"/>
                </a:solidFill>
              </a:rPr>
              <a:t>2022</a:t>
            </a:r>
            <a:r>
              <a: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ASK ME ANYTHING PROMPTING"/>
          <p:cNvSpPr txBox="1"/>
          <p:nvPr>
            <p:ph type="title"/>
          </p:nvPr>
        </p:nvSpPr>
        <p:spPr>
          <a:prstGeom prst="rect">
            <a:avLst/>
          </a:prstGeom>
        </p:spPr>
        <p:txBody>
          <a:bodyPr/>
          <a:lstStyle>
            <a:lvl1pPr algn="ctr">
              <a:defRPr spc="-140" sz="7000"/>
            </a:lvl1pPr>
          </a:lstStyle>
          <a:p>
            <a:pPr/>
            <a:r>
              <a:t>ASK ME ANYTHING PROMPTING</a:t>
            </a:r>
          </a:p>
        </p:txBody>
      </p:sp>
      <p:sp>
        <p:nvSpPr>
          <p:cNvPr id="170" name="1. How do we get prompts that are of decent quality?"/>
          <p:cNvSpPr txBox="1"/>
          <p:nvPr>
            <p:ph type="body" idx="21"/>
          </p:nvPr>
        </p:nvSpPr>
        <p:spPr>
          <a:xfrm>
            <a:off x="1206500" y="3045136"/>
            <a:ext cx="21971000" cy="934780"/>
          </a:xfrm>
          <a:prstGeom prst="rect">
            <a:avLst/>
          </a:prstGeom>
          <a:extLst>
            <a:ext uri="{C572A759-6A51-4108-AA02-DFA0A04FC94B}">
              <ma14:wrappingTextBoxFlag xmlns:ma14="http://schemas.microsoft.com/office/mac/drawingml/2011/main" val="1"/>
            </a:ext>
          </a:extLst>
        </p:spPr>
        <p:txBody>
          <a:bodyPr/>
          <a:lstStyle>
            <a:lvl1pPr>
              <a:defRPr sz="5000"/>
            </a:lvl1pPr>
          </a:lstStyle>
          <a:p>
            <a:pPr/>
            <a:r>
              <a:t>1. How do we get prompts that are of decent quality?</a:t>
            </a:r>
          </a:p>
        </p:txBody>
      </p:sp>
      <p:sp>
        <p:nvSpPr>
          <p:cNvPr id="171" name="Standard prompt formats…"/>
          <p:cNvSpPr txBox="1"/>
          <p:nvPr>
            <p:ph type="body" sz="half" idx="4294967295"/>
          </p:nvPr>
        </p:nvSpPr>
        <p:spPr>
          <a:xfrm>
            <a:off x="913946" y="5090412"/>
            <a:ext cx="22556108" cy="5846576"/>
          </a:xfrm>
          <a:prstGeom prst="rect">
            <a:avLst/>
          </a:prstGeom>
        </p:spPr>
        <p:txBody>
          <a:bodyPr/>
          <a:lstStyle/>
          <a:p>
            <a:pPr marL="0" indent="0" defTabSz="457200">
              <a:lnSpc>
                <a:spcPct val="100000"/>
              </a:lnSpc>
              <a:spcBef>
                <a:spcPts val="1200"/>
              </a:spcBef>
              <a:buSzTx/>
              <a:buNone/>
              <a:defRPr b="1" sz="3100">
                <a:latin typeface="Times Roman"/>
                <a:ea typeface="Times Roman"/>
                <a:cs typeface="Times Roman"/>
                <a:sym typeface="Times Roman"/>
              </a:defRPr>
            </a:pPr>
            <a:r>
              <a:t>Standard prompt formats </a:t>
            </a:r>
          </a:p>
          <a:p>
            <a:pPr marL="0" indent="0" defTabSz="457200">
              <a:lnSpc>
                <a:spcPct val="100000"/>
              </a:lnSpc>
              <a:spcBef>
                <a:spcPts val="1200"/>
              </a:spcBef>
              <a:buSzTx/>
              <a:buNone/>
              <a:defRPr sz="3100">
                <a:latin typeface="Times Roman"/>
                <a:ea typeface="Times Roman"/>
                <a:cs typeface="Times Roman"/>
                <a:sym typeface="Times Roman"/>
              </a:defRPr>
            </a:pPr>
            <a:r>
              <a:t>(1) questions that restrict the model output particular tokens (“John invited Mark to come watch Jurassic Park. Output True or False?”);</a:t>
            </a:r>
          </a:p>
          <a:p>
            <a:pPr marL="0" indent="0" defTabSz="457200">
              <a:lnSpc>
                <a:spcPct val="100000"/>
              </a:lnSpc>
              <a:spcBef>
                <a:spcPts val="1200"/>
              </a:spcBef>
              <a:buSzTx/>
              <a:buNone/>
              <a:defRPr sz="3100">
                <a:latin typeface="Times Roman"/>
                <a:ea typeface="Times Roman"/>
                <a:cs typeface="Times Roman"/>
                <a:sym typeface="Times Roman"/>
              </a:defRPr>
            </a:pPr>
            <a:r>
              <a:t>(2) cloze-questions which ask the model to fill in the remaining text (“John invited Mark to come watch Jurassic _” and using the LLM to fill-the-blank, “</a:t>
            </a:r>
            <a:r>
              <a:rPr i="1"/>
              <a:t>Park</a:t>
            </a:r>
            <a:r>
              <a:t>”);</a:t>
            </a:r>
          </a:p>
          <a:p>
            <a:pPr marL="0" indent="0" defTabSz="457200">
              <a:lnSpc>
                <a:spcPct val="100000"/>
              </a:lnSpc>
              <a:spcBef>
                <a:spcPts val="1200"/>
              </a:spcBef>
              <a:buSzTx/>
              <a:buNone/>
              <a:defRPr sz="3100">
                <a:latin typeface="Times Roman"/>
                <a:ea typeface="Times Roman"/>
                <a:cs typeface="Times Roman"/>
                <a:sym typeface="Times Roman"/>
              </a:defRPr>
            </a:pPr>
            <a:r>
              <a:t> (3) traditional (yes-no, </a:t>
            </a:r>
            <a:r>
              <a:rPr i="1"/>
              <a:t>Wh</a:t>
            </a:r>
            <a:r>
              <a:t>) free-form questions (“Where did John invite Mark?”)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Observations…"/>
          <p:cNvSpPr txBox="1"/>
          <p:nvPr>
            <p:ph type="body" sz="half" idx="4294967295"/>
          </p:nvPr>
        </p:nvSpPr>
        <p:spPr>
          <a:xfrm>
            <a:off x="807286" y="9782101"/>
            <a:ext cx="22769428" cy="5050841"/>
          </a:xfrm>
          <a:prstGeom prst="rect">
            <a:avLst/>
          </a:prstGeom>
        </p:spPr>
        <p:txBody>
          <a:bodyPr/>
          <a:lstStyle/>
          <a:p>
            <a:pPr marL="0" indent="0" defTabSz="457200">
              <a:lnSpc>
                <a:spcPct val="100000"/>
              </a:lnSpc>
              <a:spcBef>
                <a:spcPts val="1200"/>
              </a:spcBef>
              <a:buSzTx/>
              <a:buNone/>
              <a:defRPr sz="3200">
                <a:latin typeface="Times Roman"/>
                <a:ea typeface="Times Roman"/>
                <a:cs typeface="Times Roman"/>
                <a:sym typeface="Times Roman"/>
              </a:defRPr>
            </a:pPr>
          </a:p>
          <a:p>
            <a:pPr marL="169329" indent="-169329" defTabSz="457200">
              <a:lnSpc>
                <a:spcPct val="100000"/>
              </a:lnSpc>
              <a:spcBef>
                <a:spcPts val="1200"/>
              </a:spcBef>
              <a:defRPr b="1" sz="3200">
                <a:latin typeface="Times Roman"/>
                <a:ea typeface="Times Roman"/>
                <a:cs typeface="Times Roman"/>
                <a:sym typeface="Times Roman"/>
              </a:defRPr>
            </a:pPr>
            <a:r>
              <a:t> Observations</a:t>
            </a:r>
          </a:p>
          <a:p>
            <a:pPr marL="0" indent="0" defTabSz="457200">
              <a:lnSpc>
                <a:spcPct val="100000"/>
              </a:lnSpc>
              <a:spcBef>
                <a:spcPts val="1200"/>
              </a:spcBef>
              <a:buSzTx/>
              <a:buNone/>
              <a:defRPr sz="3200">
                <a:latin typeface="Times Roman"/>
                <a:ea typeface="Times Roman"/>
                <a:cs typeface="Times Roman"/>
                <a:sym typeface="Times Roman"/>
              </a:defRPr>
            </a:pPr>
            <a:r>
              <a:t>1. Open-ended prompts appear to outperform restrictive-prompts. </a:t>
            </a:r>
          </a:p>
          <a:p>
            <a:pPr marL="0" indent="0" defTabSz="457200">
              <a:lnSpc>
                <a:spcPct val="100000"/>
              </a:lnSpc>
              <a:spcBef>
                <a:spcPts val="1200"/>
              </a:spcBef>
              <a:buSzTx/>
              <a:buNone/>
              <a:defRPr sz="3200">
                <a:latin typeface="Times Roman"/>
                <a:ea typeface="Times Roman"/>
                <a:cs typeface="Times Roman"/>
                <a:sym typeface="Times Roman"/>
              </a:defRPr>
            </a:pPr>
            <a:r>
              <a:t>2. The use of open-ended questions over restrictive-prompts can increase the difficulty of mapping open-ended answers to valid output classes. </a:t>
            </a:r>
          </a:p>
          <a:p>
            <a:pPr marL="0" indent="0" defTabSz="457200">
              <a:lnSpc>
                <a:spcPct val="100000"/>
              </a:lnSpc>
              <a:spcBef>
                <a:spcPts val="1200"/>
              </a:spcBef>
              <a:buSzTx/>
              <a:buNone/>
              <a:defRPr sz="3200">
                <a:latin typeface="Times Roman"/>
                <a:ea typeface="Times Roman"/>
                <a:cs typeface="Times Roman"/>
                <a:sym typeface="Times Roman"/>
              </a:defRPr>
            </a:pPr>
          </a:p>
        </p:txBody>
      </p:sp>
      <p:pic>
        <p:nvPicPr>
          <p:cNvPr id="174" name="Screenshot 2023-05-31 at 11.33.03 PM.png" descr="Screenshot 2023-05-31 at 11.33.03 PM.png"/>
          <p:cNvPicPr>
            <a:picLocks noChangeAspect="1"/>
          </p:cNvPicPr>
          <p:nvPr/>
        </p:nvPicPr>
        <p:blipFill>
          <a:blip r:embed="rId2">
            <a:extLst/>
          </a:blip>
          <a:stretch>
            <a:fillRect/>
          </a:stretch>
        </p:blipFill>
        <p:spPr>
          <a:xfrm>
            <a:off x="3117905" y="107830"/>
            <a:ext cx="18148190" cy="9999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Screenshot 2023-05-31 at 11.33.46 PM.png" descr="Screenshot 2023-05-31 at 11.33.46 PM.png"/>
          <p:cNvPicPr>
            <a:picLocks noChangeAspect="1"/>
          </p:cNvPicPr>
          <p:nvPr/>
        </p:nvPicPr>
        <p:blipFill>
          <a:blip r:embed="rId2">
            <a:extLst/>
          </a:blip>
          <a:stretch>
            <a:fillRect/>
          </a:stretch>
        </p:blipFill>
        <p:spPr>
          <a:xfrm>
            <a:off x="2155357" y="1270814"/>
            <a:ext cx="20073286" cy="1117437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